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1" r:id="rId18"/>
    <p:sldId id="272" r:id="rId19"/>
    <p:sldId id="273" r:id="rId20"/>
    <p:sldId id="274" r:id="rId21"/>
    <p:sldId id="275" r:id="rId22"/>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10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52596"/>
          </a:xfrm>
          <a:prstGeom prst="rect">
            <a:avLst/>
          </a:prstGeom>
        </p:spPr>
        <p:txBody>
          <a:bodyPr vert="horz" lIns="91440" tIns="45720" rIns="91440" bIns="45720" rtlCol="0"/>
          <a:lstStyle>
            <a:lvl1pPr algn="r">
              <a:defRPr sz="1200"/>
            </a:lvl1pPr>
          </a:lstStyle>
          <a:p>
            <a:fld id="{4D3D3528-0C45-4F39-9272-97EB5D450039}" type="datetimeFigureOut">
              <a:rPr lang="en-US" smtClean="0"/>
              <a:t>7/1/2011</a:t>
            </a:fld>
            <a:endParaRPr lang="en-US"/>
          </a:p>
        </p:txBody>
      </p:sp>
      <p:sp>
        <p:nvSpPr>
          <p:cNvPr id="4" name="Footer Placeholder 3"/>
          <p:cNvSpPr>
            <a:spLocks noGrp="1"/>
          </p:cNvSpPr>
          <p:nvPr>
            <p:ph type="ftr" sz="quarter" idx="2"/>
          </p:nvPr>
        </p:nvSpPr>
        <p:spPr>
          <a:xfrm>
            <a:off x="1"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597758"/>
            <a:ext cx="3066733" cy="452596"/>
          </a:xfrm>
          <a:prstGeom prst="rect">
            <a:avLst/>
          </a:prstGeom>
        </p:spPr>
        <p:txBody>
          <a:bodyPr vert="horz" lIns="91440" tIns="45720" rIns="91440" bIns="45720" rtlCol="0" anchor="b"/>
          <a:lstStyle>
            <a:lvl1pPr algn="r">
              <a:defRPr sz="1200"/>
            </a:lvl1pPr>
          </a:lstStyle>
          <a:p>
            <a:fld id="{0A25C088-02DA-495C-97DF-39F5B3B1A8DB}" type="slidenum">
              <a:rPr lang="en-US" smtClean="0"/>
              <a:t>‹#›</a:t>
            </a:fld>
            <a:endParaRPr lang="en-US"/>
          </a:p>
        </p:txBody>
      </p:sp>
    </p:spTree>
    <p:extLst>
      <p:ext uri="{BB962C8B-B14F-4D97-AF65-F5344CB8AC3E}">
        <p14:creationId xmlns:p14="http://schemas.microsoft.com/office/powerpoint/2010/main" val="176493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fld id="{59C3739C-DFC2-4452-B23C-BA43971E9F0F}" type="datetimeFigureOut">
              <a:rPr lang="en-US" smtClean="0"/>
              <a:t>7/1/2011</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6" y="4298951"/>
            <a:ext cx="5661025" cy="4073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901"/>
            <a:ext cx="3067050"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97901"/>
            <a:ext cx="3067050" cy="452438"/>
          </a:xfrm>
          <a:prstGeom prst="rect">
            <a:avLst/>
          </a:prstGeom>
        </p:spPr>
        <p:txBody>
          <a:bodyPr vert="horz" lIns="91440" tIns="45720" rIns="91440" bIns="45720" rtlCol="0" anchor="b"/>
          <a:lstStyle>
            <a:lvl1pPr algn="r">
              <a:defRPr sz="1200"/>
            </a:lvl1pPr>
          </a:lstStyle>
          <a:p>
            <a:fld id="{B51F9936-C23F-4BB7-A14E-F6B5BD4D6F2B}" type="slidenum">
              <a:rPr lang="en-US" smtClean="0"/>
              <a:t>‹#›</a:t>
            </a:fld>
            <a:endParaRPr lang="en-US"/>
          </a:p>
        </p:txBody>
      </p:sp>
    </p:spTree>
    <p:extLst>
      <p:ext uri="{BB962C8B-B14F-4D97-AF65-F5344CB8AC3E}">
        <p14:creationId xmlns:p14="http://schemas.microsoft.com/office/powerpoint/2010/main" val="341844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Carl Bloch BYU-Idaho exhibit and audiovisual tour.  This presentation combines the paintings of renowned 19th century artist Carl Bloch with scripture from the gospels of Matthew, Mark, Luke, and John, to commemorate the life and ministry of our Savior Jesus Christ.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a:t>
            </a:fld>
            <a:endParaRPr lang="en-US"/>
          </a:p>
        </p:txBody>
      </p:sp>
    </p:spTree>
    <p:extLst>
      <p:ext uri="{BB962C8B-B14F-4D97-AF65-F5344CB8AC3E}">
        <p14:creationId xmlns:p14="http://schemas.microsoft.com/office/powerpoint/2010/main" val="57298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Among Christ’s greatest miracles was this: after Lazarus had been dead for four days, Christ came to the tomb and, according to the words of John, “he cried with a loud </a:t>
            </a:r>
            <a:r>
              <a:rPr lang="en-US" sz="1200" kern="1200" dirty="0" err="1" smtClean="0">
                <a:solidFill>
                  <a:schemeClr val="tx1"/>
                </a:solidFill>
                <a:effectLst/>
                <a:latin typeface="+mn-lt"/>
                <a:ea typeface="+mn-ea"/>
                <a:cs typeface="+mn-cs"/>
              </a:rPr>
              <a:t>voice,Lazarus</a:t>
            </a:r>
            <a:r>
              <a:rPr lang="en-US" sz="1200" kern="1200" dirty="0" smtClean="0">
                <a:solidFill>
                  <a:schemeClr val="tx1"/>
                </a:solidFill>
                <a:effectLst/>
                <a:latin typeface="+mn-lt"/>
                <a:ea typeface="+mn-ea"/>
                <a:cs typeface="+mn-cs"/>
              </a:rPr>
              <a:t>, come forth. And he that was dead came forth, bound hand and foot with </a:t>
            </a:r>
            <a:r>
              <a:rPr lang="en-US" sz="1200" kern="1200" dirty="0" err="1" smtClean="0">
                <a:solidFill>
                  <a:schemeClr val="tx1"/>
                </a:solidFill>
                <a:effectLst/>
                <a:latin typeface="+mn-lt"/>
                <a:ea typeface="+mn-ea"/>
                <a:cs typeface="+mn-cs"/>
              </a:rPr>
              <a:t>graveclothes</a:t>
            </a:r>
            <a:r>
              <a:rPr lang="en-US" sz="1200" kern="1200" dirty="0" smtClean="0">
                <a:solidFill>
                  <a:schemeClr val="tx1"/>
                </a:solidFill>
                <a:effectLst/>
                <a:latin typeface="+mn-lt"/>
                <a:ea typeface="+mn-ea"/>
                <a:cs typeface="+mn-cs"/>
              </a:rPr>
              <a:t>: and his face was bound about with a napkin. Jesus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unto them, Loose him, and let him go” (John 11:43-44).</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10</a:t>
            </a:fld>
            <a:endParaRPr lang="en-US"/>
          </a:p>
        </p:txBody>
      </p:sp>
    </p:spTree>
    <p:extLst>
      <p:ext uri="{BB962C8B-B14F-4D97-AF65-F5344CB8AC3E}">
        <p14:creationId xmlns:p14="http://schemas.microsoft.com/office/powerpoint/2010/main" val="47095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Few mortals have ever seen Christ in all his glory and majesty. Peter, James, and John beheld this glory on what is now called the Mount of Transfiguration. Matthew records, “Jesus </a:t>
            </a:r>
            <a:r>
              <a:rPr lang="en-US" sz="1200" kern="1200" dirty="0" err="1" smtClean="0">
                <a:solidFill>
                  <a:schemeClr val="tx1"/>
                </a:solidFill>
                <a:effectLst/>
                <a:latin typeface="+mn-lt"/>
                <a:ea typeface="+mn-ea"/>
                <a:cs typeface="+mn-cs"/>
              </a:rPr>
              <a:t>taketh</a:t>
            </a:r>
            <a:r>
              <a:rPr lang="en-US" sz="1200" kern="1200" dirty="0" smtClean="0">
                <a:solidFill>
                  <a:schemeClr val="tx1"/>
                </a:solidFill>
                <a:effectLst/>
                <a:latin typeface="+mn-lt"/>
                <a:ea typeface="+mn-ea"/>
                <a:cs typeface="+mn-cs"/>
              </a:rPr>
              <a:t> . . . [them] and </a:t>
            </a:r>
            <a:r>
              <a:rPr lang="en-US" sz="1200" kern="1200" dirty="0" err="1" smtClean="0">
                <a:solidFill>
                  <a:schemeClr val="tx1"/>
                </a:solidFill>
                <a:effectLst/>
                <a:latin typeface="+mn-lt"/>
                <a:ea typeface="+mn-ea"/>
                <a:cs typeface="+mn-cs"/>
              </a:rPr>
              <a:t>bringeth</a:t>
            </a:r>
            <a:r>
              <a:rPr lang="en-US" sz="1200" kern="1200" dirty="0" smtClean="0">
                <a:solidFill>
                  <a:schemeClr val="tx1"/>
                </a:solidFill>
                <a:effectLst/>
                <a:latin typeface="+mn-lt"/>
                <a:ea typeface="+mn-ea"/>
                <a:cs typeface="+mn-cs"/>
              </a:rPr>
              <a:t> them up into an high mountain apart, And was transfigured before them: and his face did shine as the sun, and his raiment was white as the light. And, behold, there appeared unto them Moses and Elias talking with him” (Matt 17:1-3).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11</a:t>
            </a:fld>
            <a:endParaRPr lang="en-US"/>
          </a:p>
        </p:txBody>
      </p:sp>
    </p:spTree>
    <p:extLst>
      <p:ext uri="{BB962C8B-B14F-4D97-AF65-F5344CB8AC3E}">
        <p14:creationId xmlns:p14="http://schemas.microsoft.com/office/powerpoint/2010/main" val="11334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Throughout his ministry Christ was followed by many people, and in eternal unconditional love he healed and blessed all who had faith in him. The apostle Mark wrote, “And whithersoever he entered, into villages, or cities, or country, they laid the sick in the streets, and besought him that they might touch if it were but the border of his garment: and as many as touched him were made whole” (Mark 6:56). </a:t>
            </a: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12</a:t>
            </a:fld>
            <a:endParaRPr lang="en-US"/>
          </a:p>
        </p:txBody>
      </p:sp>
    </p:spTree>
    <p:extLst>
      <p:ext uri="{BB962C8B-B14F-4D97-AF65-F5344CB8AC3E}">
        <p14:creationId xmlns:p14="http://schemas.microsoft.com/office/powerpoint/2010/main" val="333758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Finding that money-changers had overtaken the temple at Jerusalem, Christ fashioned a scourge of small cords and drove them from the holy place, saying, “It is written, My house shall be called the house of prayer; but ye have made it a den of thieves.” He poured out the changers’ money and overthrew their tables, commanding them to “make not my Father’s house an house of merchandise.”</a:t>
            </a: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13</a:t>
            </a:fld>
            <a:endParaRPr lang="en-US"/>
          </a:p>
        </p:txBody>
      </p:sp>
    </p:spTree>
    <p:extLst>
      <p:ext uri="{BB962C8B-B14F-4D97-AF65-F5344CB8AC3E}">
        <p14:creationId xmlns:p14="http://schemas.microsoft.com/office/powerpoint/2010/main" val="403688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woman of Samaria met Christ at a well.  When he asked her to give him water, she wondered at the request, as Jews had no dealings with Samarians.  He told her, as we read in John, that  “Whosoever </a:t>
            </a:r>
            <a:r>
              <a:rPr lang="en-US" sz="1200" kern="1200" dirty="0" err="1" smtClean="0">
                <a:solidFill>
                  <a:schemeClr val="tx1"/>
                </a:solidFill>
                <a:effectLst/>
                <a:latin typeface="+mn-lt"/>
                <a:ea typeface="+mn-ea"/>
                <a:cs typeface="+mn-cs"/>
              </a:rPr>
              <a:t>drinketh</a:t>
            </a:r>
            <a:r>
              <a:rPr lang="en-US" sz="1200" kern="1200" dirty="0" smtClean="0">
                <a:solidFill>
                  <a:schemeClr val="tx1"/>
                </a:solidFill>
                <a:effectLst/>
                <a:latin typeface="+mn-lt"/>
                <a:ea typeface="+mn-ea"/>
                <a:cs typeface="+mn-cs"/>
              </a:rPr>
              <a:t> of this water shall thirst again: But whosoever </a:t>
            </a:r>
            <a:r>
              <a:rPr lang="en-US" sz="1200" kern="1200" dirty="0" err="1" smtClean="0">
                <a:solidFill>
                  <a:schemeClr val="tx1"/>
                </a:solidFill>
                <a:effectLst/>
                <a:latin typeface="+mn-lt"/>
                <a:ea typeface="+mn-ea"/>
                <a:cs typeface="+mn-cs"/>
              </a:rPr>
              <a:t>drinketh</a:t>
            </a:r>
            <a:r>
              <a:rPr lang="en-US" sz="1200" kern="1200" dirty="0" smtClean="0">
                <a:solidFill>
                  <a:schemeClr val="tx1"/>
                </a:solidFill>
                <a:effectLst/>
                <a:latin typeface="+mn-lt"/>
                <a:ea typeface="+mn-ea"/>
                <a:cs typeface="+mn-cs"/>
              </a:rPr>
              <a:t> of the water that I have shall never thirst; but the water that I shall give him shall be in him a well of water springing up into everlasting life” (John 4:13-4).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14</a:t>
            </a:fld>
            <a:endParaRPr lang="en-US"/>
          </a:p>
        </p:txBody>
      </p:sp>
    </p:spTree>
    <p:extLst>
      <p:ext uri="{BB962C8B-B14F-4D97-AF65-F5344CB8AC3E}">
        <p14:creationId xmlns:p14="http://schemas.microsoft.com/office/powerpoint/2010/main" val="301408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Jesus called them unto him, and said, Suffer little children to come unto me, and forbid them not: for of such is the kingdom of God.” (Luke 18:16)</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15</a:t>
            </a:fld>
            <a:endParaRPr lang="en-US"/>
          </a:p>
        </p:txBody>
      </p:sp>
    </p:spTree>
    <p:extLst>
      <p:ext uri="{BB962C8B-B14F-4D97-AF65-F5344CB8AC3E}">
        <p14:creationId xmlns:p14="http://schemas.microsoft.com/office/powerpoint/2010/main" val="273922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before his death, Christ gathered his apostles and taught them how to partake of the Sacrament.  Luke records how he did this.  “And he took bread, and gave thanks, and brake it, and gave unto them, saying, This is my body which is given for you: this do in remembrance of me.  Likewise also the cup after supper, saying, This cup is the new testament in my blood, which is shed for you (Luke 22 19-20).</a:t>
            </a: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16</a:t>
            </a:fld>
            <a:endParaRPr lang="en-US"/>
          </a:p>
        </p:txBody>
      </p:sp>
    </p:spTree>
    <p:extLst>
      <p:ext uri="{BB962C8B-B14F-4D97-AF65-F5344CB8AC3E}">
        <p14:creationId xmlns:p14="http://schemas.microsoft.com/office/powerpoint/2010/main" val="263658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Christ was being tried, three people commented that Peter had known and been with Christ.  He denied knowing Christ each time.  When he realized what he had done, despite his assurance to Christ that he would do no such act, Luke writes that “Peter went out, and wept bitterly” (Luke 22:62).</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17</a:t>
            </a:fld>
            <a:endParaRPr lang="en-US"/>
          </a:p>
        </p:txBody>
      </p:sp>
    </p:spTree>
    <p:extLst>
      <p:ext uri="{BB962C8B-B14F-4D97-AF65-F5344CB8AC3E}">
        <p14:creationId xmlns:p14="http://schemas.microsoft.com/office/powerpoint/2010/main" val="347365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crucifixion of Christ, Mark records, “And at the ninth hour Jesus cried with a loud voice, saying . . . My God, my God, why hast thou forsaken me?” (Mark 15:34).  Jeffrey R. Holland of the Quorum of the Twelve Apostles explained, “With all the conviction of my soul I testify that He </a:t>
            </a:r>
            <a:r>
              <a:rPr lang="en-US" sz="1200" i="1" kern="1200" dirty="0" smtClean="0">
                <a:solidFill>
                  <a:schemeClr val="tx1"/>
                </a:solidFill>
                <a:effectLst/>
                <a:latin typeface="+mn-lt"/>
                <a:ea typeface="+mn-ea"/>
                <a:cs typeface="+mn-cs"/>
              </a:rPr>
              <a:t>did</a:t>
            </a:r>
            <a:r>
              <a:rPr lang="en-US" sz="1200" kern="1200" dirty="0" smtClean="0">
                <a:solidFill>
                  <a:schemeClr val="tx1"/>
                </a:solidFill>
                <a:effectLst/>
                <a:latin typeface="+mn-lt"/>
                <a:ea typeface="+mn-ea"/>
                <a:cs typeface="+mn-cs"/>
              </a:rPr>
              <a:t> please His Father perfectly and that a perfect Father did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forsake His Son in that hour. Nevertheless, that the supreme sacrifice of His Son might be as complete as it was voluntary and solitary, the Father briefly withdrew from Jesus the comfort of His Spirit, the support of His personal presence. It was required, indeed it was central to the significance of the Atonement, that this perfect Son who had never spoken ill nor done wrong nor touched an unclean thing had to know how the rest of humankind—us, all of us—would feel when we did commit such sins. For His Atonement to be infinite and eternal, He had to feel what it was like to die not only physically but spiritually, to sense what it was like to have the divine Spirit withdraw, leaving one feeling totally, abjectly, hopelessly alone” (“None Were With Him,” General Conference, April 2009).  Luke records, “And when Jesus had cried with a loud voice, he said, Father, into thy hands I commend my spirit: and having said thus, he gave up the ghost” (Luke 23:46).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18</a:t>
            </a:fld>
            <a:endParaRPr lang="en-US"/>
          </a:p>
        </p:txBody>
      </p:sp>
    </p:spTree>
    <p:extLst>
      <p:ext uri="{BB962C8B-B14F-4D97-AF65-F5344CB8AC3E}">
        <p14:creationId xmlns:p14="http://schemas.microsoft.com/office/powerpoint/2010/main" val="481880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Joseph of </a:t>
            </a:r>
            <a:r>
              <a:rPr lang="en-US" sz="1200" kern="1200" dirty="0" err="1" smtClean="0">
                <a:solidFill>
                  <a:schemeClr val="tx1"/>
                </a:solidFill>
                <a:effectLst/>
                <a:latin typeface="+mn-lt"/>
                <a:ea typeface="+mn-ea"/>
                <a:cs typeface="+mn-cs"/>
              </a:rPr>
              <a:t>Arimathaea</a:t>
            </a:r>
            <a:r>
              <a:rPr lang="en-US" sz="1200" kern="1200" dirty="0" smtClean="0">
                <a:solidFill>
                  <a:schemeClr val="tx1"/>
                </a:solidFill>
                <a:effectLst/>
                <a:latin typeface="+mn-lt"/>
                <a:ea typeface="+mn-ea"/>
                <a:cs typeface="+mn-cs"/>
              </a:rPr>
              <a:t> went unto Pilate, and asked for the body of Jesus.  Mark wrote, “[And Joseph] bought fine linen, and took him down, and wrapped him in the linen, and laid him in a </a:t>
            </a:r>
            <a:r>
              <a:rPr lang="en-US" sz="1200" kern="1200" dirty="0" err="1" smtClean="0">
                <a:solidFill>
                  <a:schemeClr val="tx1"/>
                </a:solidFill>
                <a:effectLst/>
                <a:latin typeface="+mn-lt"/>
                <a:ea typeface="+mn-ea"/>
                <a:cs typeface="+mn-cs"/>
              </a:rPr>
              <a:t>sepulchre</a:t>
            </a:r>
            <a:r>
              <a:rPr lang="en-US" sz="1200" kern="1200" dirty="0" smtClean="0">
                <a:solidFill>
                  <a:schemeClr val="tx1"/>
                </a:solidFill>
                <a:effectLst/>
                <a:latin typeface="+mn-lt"/>
                <a:ea typeface="+mn-ea"/>
                <a:cs typeface="+mn-cs"/>
              </a:rPr>
              <a:t> which was hewn out of a rock, and rolled a stone unto the door of the </a:t>
            </a:r>
            <a:r>
              <a:rPr lang="en-US" sz="1200" kern="1200" dirty="0" err="1" smtClean="0">
                <a:solidFill>
                  <a:schemeClr val="tx1"/>
                </a:solidFill>
                <a:effectLst/>
                <a:latin typeface="+mn-lt"/>
                <a:ea typeface="+mn-ea"/>
                <a:cs typeface="+mn-cs"/>
              </a:rPr>
              <a:t>sepulchre</a:t>
            </a:r>
            <a:r>
              <a:rPr lang="en-US" sz="1200" kern="1200" dirty="0" smtClean="0">
                <a:solidFill>
                  <a:schemeClr val="tx1"/>
                </a:solidFill>
                <a:effectLst/>
                <a:latin typeface="+mn-lt"/>
                <a:ea typeface="+mn-ea"/>
                <a:cs typeface="+mn-cs"/>
              </a:rPr>
              <a:t>.  And Mary Magdalene and Mary </a:t>
            </a:r>
            <a:r>
              <a:rPr lang="en-US" sz="1200" i="1" kern="1200" dirty="0" smtClean="0">
                <a:solidFill>
                  <a:schemeClr val="tx1"/>
                </a:solidFill>
                <a:effectLst/>
                <a:latin typeface="+mn-lt"/>
                <a:ea typeface="+mn-ea"/>
                <a:cs typeface="+mn-cs"/>
              </a:rPr>
              <a:t>the mother</a:t>
            </a:r>
            <a:r>
              <a:rPr lang="en-US" sz="1200" kern="1200" dirty="0" smtClean="0">
                <a:solidFill>
                  <a:schemeClr val="tx1"/>
                </a:solidFill>
                <a:effectLst/>
                <a:latin typeface="+mn-lt"/>
                <a:ea typeface="+mn-ea"/>
                <a:cs typeface="+mn-cs"/>
              </a:rPr>
              <a:t> of </a:t>
            </a:r>
            <a:r>
              <a:rPr lang="en-US" sz="1200" u="sng" kern="1200" dirty="0" err="1" smtClean="0">
                <a:solidFill>
                  <a:schemeClr val="tx1"/>
                </a:solidFill>
                <a:effectLst/>
                <a:latin typeface="+mn-lt"/>
                <a:ea typeface="+mn-ea"/>
                <a:cs typeface="+mn-cs"/>
              </a:rPr>
              <a:t>Joses</a:t>
            </a:r>
            <a:r>
              <a:rPr lang="en-US" sz="1200" kern="1200" dirty="0" smtClean="0">
                <a:solidFill>
                  <a:schemeClr val="tx1"/>
                </a:solidFill>
                <a:effectLst/>
                <a:latin typeface="+mn-lt"/>
                <a:ea typeface="+mn-ea"/>
                <a:cs typeface="+mn-cs"/>
              </a:rPr>
              <a:t> beheld where he was laid” (Mark 15:43-46).  </a:t>
            </a: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19</a:t>
            </a:fld>
            <a:endParaRPr lang="en-US"/>
          </a:p>
        </p:txBody>
      </p:sp>
    </p:spTree>
    <p:extLst>
      <p:ext uri="{BB962C8B-B14F-4D97-AF65-F5344CB8AC3E}">
        <p14:creationId xmlns:p14="http://schemas.microsoft.com/office/powerpoint/2010/main" val="10266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talented painter, Carl Heinrich Bloch devoted much of his artistic career depicting the life of the Savior. He is widely recognized as the greatest artist to do so, and many other artists’ portrayals are based on his interpretations.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2</a:t>
            </a:fld>
            <a:endParaRPr lang="en-US"/>
          </a:p>
        </p:txBody>
      </p:sp>
    </p:spTree>
    <p:extLst>
      <p:ext uri="{BB962C8B-B14F-4D97-AF65-F5344CB8AC3E}">
        <p14:creationId xmlns:p14="http://schemas.microsoft.com/office/powerpoint/2010/main" val="351477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Said Thomas, “Except I shall see in his hands the print of the nails, and put my finger into the print of the nails, and thrust my hand into his side, I will not believe” (John 20:25).  “Though Thomas doubted Jesus’ resurrection until he personally saw the Savior, his strength of character made him willing to face persecution and death with his Lord (John 11:16; 20:19-25)” (“Thomas.” </a:t>
            </a:r>
            <a:r>
              <a:rPr lang="en-US" sz="1200" i="1" kern="1200" dirty="0" smtClean="0">
                <a:solidFill>
                  <a:schemeClr val="tx1"/>
                </a:solidFill>
                <a:effectLst/>
                <a:latin typeface="+mn-lt"/>
                <a:ea typeface="+mn-ea"/>
                <a:cs typeface="+mn-cs"/>
              </a:rPr>
              <a:t>The Guide to the Scriptures</a:t>
            </a:r>
            <a:r>
              <a:rPr lang="en-US" sz="1200" kern="1200" dirty="0" smtClean="0">
                <a:solidFill>
                  <a:schemeClr val="tx1"/>
                </a:solidFill>
                <a:effectLst/>
                <a:latin typeface="+mn-lt"/>
                <a:ea typeface="+mn-ea"/>
                <a:cs typeface="+mn-cs"/>
              </a:rPr>
              <a:t>. lds.org).  Of Thomas’ meeting with the Savior, John wrote, “Then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[Jesus] to Thomas, Reach hither thy finger, and behold my hands; and reach hither thy hand, and thrust </a:t>
            </a:r>
            <a:r>
              <a:rPr lang="en-US" sz="1200" i="1" kern="1200" dirty="0" smtClean="0">
                <a:solidFill>
                  <a:schemeClr val="tx1"/>
                </a:solidFill>
                <a:effectLst/>
                <a:latin typeface="+mn-lt"/>
                <a:ea typeface="+mn-ea"/>
                <a:cs typeface="+mn-cs"/>
              </a:rPr>
              <a:t>it</a:t>
            </a:r>
            <a:r>
              <a:rPr lang="en-US" sz="1200" kern="1200" dirty="0" smtClean="0">
                <a:solidFill>
                  <a:schemeClr val="tx1"/>
                </a:solidFill>
                <a:effectLst/>
                <a:latin typeface="+mn-lt"/>
                <a:ea typeface="+mn-ea"/>
                <a:cs typeface="+mn-cs"/>
              </a:rPr>
              <a:t> into my side: and be not faithless, but believing.  And Thomas answered and said unto him, My Lord and my God.  Jesus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unto him, Thomas, because thou hast seen me, thou hast believed: blessed are they that have not seen, and </a:t>
            </a:r>
            <a:r>
              <a:rPr lang="en-US" sz="1200" i="1" kern="1200" dirty="0" smtClean="0">
                <a:solidFill>
                  <a:schemeClr val="tx1"/>
                </a:solidFill>
                <a:effectLst/>
                <a:latin typeface="+mn-lt"/>
                <a:ea typeface="+mn-ea"/>
                <a:cs typeface="+mn-cs"/>
              </a:rPr>
              <a:t>yet</a:t>
            </a:r>
            <a:r>
              <a:rPr lang="en-US" sz="1200" kern="1200" dirty="0" smtClean="0">
                <a:solidFill>
                  <a:schemeClr val="tx1"/>
                </a:solidFill>
                <a:effectLst/>
                <a:latin typeface="+mn-lt"/>
                <a:ea typeface="+mn-ea"/>
                <a:cs typeface="+mn-cs"/>
              </a:rPr>
              <a:t> have believed” (John 20:27-29).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20</a:t>
            </a:fld>
            <a:endParaRPr lang="en-US"/>
          </a:p>
        </p:txBody>
      </p:sp>
    </p:spTree>
    <p:extLst>
      <p:ext uri="{BB962C8B-B14F-4D97-AF65-F5344CB8AC3E}">
        <p14:creationId xmlns:p14="http://schemas.microsoft.com/office/powerpoint/2010/main" val="180056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appeared to two of his disciples on the road to Emmaus, but they did not recognize Him as their Savior.  Luke later records, “And it came to pass, as he sat at meat with them, he took bread, and blessed it, and brake, and gave to them.  And their eyes were opened, and they knew him; and he vanished out of their sight.  And they said one to another, Did not our heart burn within us, while he talked with us by the way, and while he opened to us the scriptures? And they rose up the same hour, and returned to Jerusalem . . . Saying, The Lord is risen indeed” (Luke 24:13-34).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now reached the end of today’s audiovisual tour.  Thank you for joining us today as we commemorate the life and ministry of the Savior as depicted through the paintings of artist Carl Bloch.  John wrote, “But these are . . . </a:t>
            </a:r>
            <a:r>
              <a:rPr lang="en-US" sz="1200" kern="1200" smtClean="0">
                <a:solidFill>
                  <a:schemeClr val="tx1"/>
                </a:solidFill>
                <a:effectLst/>
                <a:latin typeface="+mn-lt"/>
                <a:ea typeface="+mn-ea"/>
                <a:cs typeface="+mn-cs"/>
              </a:rPr>
              <a:t>that ye might believe that Jesus is the Christ, the Son of God; and that believing ye might have life through his name”  (John 20:31). </a:t>
            </a:r>
            <a:br>
              <a:rPr lang="en-US" sz="1200" kern="120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21</a:t>
            </a:fld>
            <a:endParaRPr lang="en-US"/>
          </a:p>
        </p:txBody>
      </p:sp>
    </p:spTree>
    <p:extLst>
      <p:ext uri="{BB962C8B-B14F-4D97-AF65-F5344CB8AC3E}">
        <p14:creationId xmlns:p14="http://schemas.microsoft.com/office/powerpoint/2010/main" val="39762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Mary arrived to live with her cousin, Elizabeth, it is recorded that “when Elisabeth heard the salutation of Mary, the babe leaped in her womb; and Elisabeth was filled with the Holy Ghost...” In their full time, Mary and Elizabeth gave birth to two of the greatest men in history: Jesus Christ, the redeemer of all mankind, and John the Baptist, the prophet who would precede Him.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3</a:t>
            </a:fld>
            <a:endParaRPr lang="en-US"/>
          </a:p>
        </p:txBody>
      </p:sp>
    </p:spTree>
    <p:extLst>
      <p:ext uri="{BB962C8B-B14F-4D97-AF65-F5344CB8AC3E}">
        <p14:creationId xmlns:p14="http://schemas.microsoft.com/office/powerpoint/2010/main" val="26099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at a young age the Savior showed remarkable wisdom. Unbeknown to Joseph and Mary, the boy Jesus had tarried in Jerusalem, and “...it came to pass, that after three days they found him in the temple, sitting in the midst of the doctors, both hearing them, and asking them questions. And all that heard him were astonished at his understanding and answers.” (Luke 2:46-47)</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4</a:t>
            </a:fld>
            <a:endParaRPr lang="en-US"/>
          </a:p>
        </p:txBody>
      </p:sp>
    </p:spTree>
    <p:extLst>
      <p:ext uri="{BB962C8B-B14F-4D97-AF65-F5344CB8AC3E}">
        <p14:creationId xmlns:p14="http://schemas.microsoft.com/office/powerpoint/2010/main" val="98442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Jesus unto him, Get thee hence, Satan: for it is written, Thou shalt worship the Lord thy God, and him only shalt thou serve.” (Matthew 4:10)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Despite great physical fatigue, the Savior showed spiritual strength in resisting the Tempter. Unmoved by his power, the Lord casts Satan from his presence.</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5</a:t>
            </a:fld>
            <a:endParaRPr lang="en-US"/>
          </a:p>
        </p:txBody>
      </p:sp>
    </p:spTree>
    <p:extLst>
      <p:ext uri="{BB962C8B-B14F-4D97-AF65-F5344CB8AC3E}">
        <p14:creationId xmlns:p14="http://schemas.microsoft.com/office/powerpoint/2010/main" val="227240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seeing the multitudes, he went up into a mountain: and when he was set, his disciples came unto him: And he opened his mouth and taught them...” (Matthew 5: 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Considered one of the greatest discourses of all time, the Sermon on the Mount ushered in a new era of doctrine and eternal principles for the Children of Israel and the world.</a:t>
            </a: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6</a:t>
            </a:fld>
            <a:endParaRPr lang="en-US"/>
          </a:p>
        </p:txBody>
      </p:sp>
    </p:spTree>
    <p:extLst>
      <p:ext uri="{BB962C8B-B14F-4D97-AF65-F5344CB8AC3E}">
        <p14:creationId xmlns:p14="http://schemas.microsoft.com/office/powerpoint/2010/main" val="19980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Jesus called a little child unto him, and set him in the midst of them, And said, Verily I say unto you, Except ye be converted, and become as little children, ye shall not enter into the kingdom of heaven. Whosoever shall humble himself as this little child, the same is greatest in the kingdom of heaven.” (Matthew 18:2-4)</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one of the most touching moments in all of scripture, the Lord Jesus Christ teaches a simple yet profound truth through the means of a child.</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7</a:t>
            </a:fld>
            <a:endParaRPr lang="en-US"/>
          </a:p>
        </p:txBody>
      </p:sp>
    </p:spTree>
    <p:extLst>
      <p:ext uri="{BB962C8B-B14F-4D97-AF65-F5344CB8AC3E}">
        <p14:creationId xmlns:p14="http://schemas.microsoft.com/office/powerpoint/2010/main" val="35033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Jesus answered and said unto him, What wilt thou that I should do unto thee? The blind man said unto him, Lord, that I might receive my sight. And Jesus said unto him, Go thy way, thy faith hath made thee whole. And immediately he received his sight, and followed Jesus in the way.” (Mark 10: 51-52)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Among the Savior’s many miracles, the healing of the blind stands among the most memorable and symbolic. That the Lord could restore sight to the blind shows his power and mercy to those who turn to Him.</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8</a:t>
            </a:fld>
            <a:endParaRPr lang="en-US"/>
          </a:p>
        </p:txBody>
      </p:sp>
    </p:spTree>
    <p:extLst>
      <p:ext uri="{BB962C8B-B14F-4D97-AF65-F5344CB8AC3E}">
        <p14:creationId xmlns:p14="http://schemas.microsoft.com/office/powerpoint/2010/main" val="16253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edge of the Pool of Bethesda, where gathered many sick and afflicted. John wrote that one of these men spoke unto the Savior and received a miracle from him., “Sir, I have no man, when the water is troubled, to put me into the pool: but while I am coming, another </a:t>
            </a:r>
            <a:r>
              <a:rPr lang="en-US" sz="1200" kern="1200" dirty="0" err="1" smtClean="0">
                <a:solidFill>
                  <a:schemeClr val="tx1"/>
                </a:solidFill>
                <a:effectLst/>
                <a:latin typeface="+mn-lt"/>
                <a:ea typeface="+mn-ea"/>
                <a:cs typeface="+mn-cs"/>
              </a:rPr>
              <a:t>steppeth</a:t>
            </a:r>
            <a:r>
              <a:rPr lang="en-US" sz="1200" kern="1200" dirty="0" smtClean="0">
                <a:solidFill>
                  <a:schemeClr val="tx1"/>
                </a:solidFill>
                <a:effectLst/>
                <a:latin typeface="+mn-lt"/>
                <a:ea typeface="+mn-ea"/>
                <a:cs typeface="+mn-cs"/>
              </a:rPr>
              <a:t> down before me. Jesus </a:t>
            </a:r>
            <a:r>
              <a:rPr lang="en-US" sz="1200" kern="1200" dirty="0" err="1" smtClean="0">
                <a:solidFill>
                  <a:schemeClr val="tx1"/>
                </a:solidFill>
                <a:effectLst/>
                <a:latin typeface="+mn-lt"/>
                <a:ea typeface="+mn-ea"/>
                <a:cs typeface="+mn-cs"/>
              </a:rPr>
              <a:t>saith</a:t>
            </a:r>
            <a:r>
              <a:rPr lang="en-US" sz="1200" kern="1200" dirty="0" smtClean="0">
                <a:solidFill>
                  <a:schemeClr val="tx1"/>
                </a:solidFill>
                <a:effectLst/>
                <a:latin typeface="+mn-lt"/>
                <a:ea typeface="+mn-ea"/>
                <a:cs typeface="+mn-cs"/>
              </a:rPr>
              <a:t> unto him, Rise, take up thy bed, and walk. And immediately the man was made whole, and took up his bed, and walked” (John 5:7-9).</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51F9936-C23F-4BB7-A14E-F6B5BD4D6F2B}" type="slidenum">
              <a:rPr lang="en-US" smtClean="0"/>
              <a:t>9</a:t>
            </a:fld>
            <a:endParaRPr lang="en-US"/>
          </a:p>
        </p:txBody>
      </p:sp>
    </p:spTree>
    <p:extLst>
      <p:ext uri="{BB962C8B-B14F-4D97-AF65-F5344CB8AC3E}">
        <p14:creationId xmlns:p14="http://schemas.microsoft.com/office/powerpoint/2010/main" val="277343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5B63E90-D031-4152-804A-2447E2393C35}" type="datetimeFigureOut">
              <a:rPr lang="en-US" smtClean="0"/>
              <a:t>7/1/2011</a:t>
            </a:fld>
            <a:endParaRPr lang="en-US"/>
          </a:p>
        </p:txBody>
      </p:sp>
      <p:sp>
        <p:nvSpPr>
          <p:cNvPr id="17" name="Slide Number Placeholder 16"/>
          <p:cNvSpPr>
            <a:spLocks noGrp="1"/>
          </p:cNvSpPr>
          <p:nvPr>
            <p:ph type="sldNum" sz="quarter" idx="11"/>
          </p:nvPr>
        </p:nvSpPr>
        <p:spPr/>
        <p:txBody>
          <a:bodyPr/>
          <a:lstStyle/>
          <a:p>
            <a:fld id="{BE66C43A-F60C-48A1-B035-0A8F3B45286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63E90-D031-4152-804A-2447E2393C35}"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C43A-F60C-48A1-B035-0A8F3B4528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63E90-D031-4152-804A-2447E2393C35}"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C43A-F60C-48A1-B035-0A8F3B45286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F5B63E90-D031-4152-804A-2447E2393C35}" type="datetimeFigureOut">
              <a:rPr lang="en-US" smtClean="0"/>
              <a:t>7/1/2011</a:t>
            </a:fld>
            <a:endParaRPr lang="en-US"/>
          </a:p>
        </p:txBody>
      </p:sp>
      <p:sp>
        <p:nvSpPr>
          <p:cNvPr id="12" name="Slide Number Placeholder 11"/>
          <p:cNvSpPr>
            <a:spLocks noGrp="1"/>
          </p:cNvSpPr>
          <p:nvPr>
            <p:ph type="sldNum" sz="quarter" idx="15"/>
          </p:nvPr>
        </p:nvSpPr>
        <p:spPr/>
        <p:txBody>
          <a:bodyPr/>
          <a:lstStyle/>
          <a:p>
            <a:fld id="{BE66C43A-F60C-48A1-B035-0A8F3B45286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5B63E90-D031-4152-804A-2447E2393C35}" type="datetimeFigureOut">
              <a:rPr lang="en-US" smtClean="0"/>
              <a:t>7/1/2011</a:t>
            </a:fld>
            <a:endParaRPr lang="en-US"/>
          </a:p>
        </p:txBody>
      </p:sp>
      <p:sp>
        <p:nvSpPr>
          <p:cNvPr id="14" name="Slide Number Placeholder 13"/>
          <p:cNvSpPr>
            <a:spLocks noGrp="1"/>
          </p:cNvSpPr>
          <p:nvPr>
            <p:ph type="sldNum" sz="quarter" idx="11"/>
          </p:nvPr>
        </p:nvSpPr>
        <p:spPr/>
        <p:txBody>
          <a:bodyPr/>
          <a:lstStyle/>
          <a:p>
            <a:fld id="{BE66C43A-F60C-48A1-B035-0A8F3B45286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5B63E90-D031-4152-804A-2447E2393C35}" type="datetimeFigureOut">
              <a:rPr lang="en-US" smtClean="0"/>
              <a:t>7/1/2011</a:t>
            </a:fld>
            <a:endParaRPr lang="en-US"/>
          </a:p>
        </p:txBody>
      </p:sp>
      <p:sp>
        <p:nvSpPr>
          <p:cNvPr id="12" name="Slide Number Placeholder 11"/>
          <p:cNvSpPr>
            <a:spLocks noGrp="1"/>
          </p:cNvSpPr>
          <p:nvPr>
            <p:ph type="sldNum" sz="quarter" idx="16"/>
          </p:nvPr>
        </p:nvSpPr>
        <p:spPr/>
        <p:txBody>
          <a:bodyPr/>
          <a:lstStyle/>
          <a:p>
            <a:fld id="{BE66C43A-F60C-48A1-B035-0A8F3B45286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F5B63E90-D031-4152-804A-2447E2393C35}" type="datetimeFigureOut">
              <a:rPr lang="en-US" smtClean="0"/>
              <a:t>7/1/2011</a:t>
            </a:fld>
            <a:endParaRPr lang="en-US"/>
          </a:p>
        </p:txBody>
      </p:sp>
      <p:sp>
        <p:nvSpPr>
          <p:cNvPr id="12" name="Slide Number Placeholder 11"/>
          <p:cNvSpPr>
            <a:spLocks noGrp="1"/>
          </p:cNvSpPr>
          <p:nvPr>
            <p:ph type="sldNum" sz="quarter" idx="17"/>
          </p:nvPr>
        </p:nvSpPr>
        <p:spPr/>
        <p:txBody>
          <a:bodyPr/>
          <a:lstStyle/>
          <a:p>
            <a:fld id="{BE66C43A-F60C-48A1-B035-0A8F3B45286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5B63E90-D031-4152-804A-2447E2393C35}" type="datetimeFigureOut">
              <a:rPr lang="en-US" smtClean="0"/>
              <a:t>7/1/2011</a:t>
            </a:fld>
            <a:endParaRPr lang="en-US"/>
          </a:p>
        </p:txBody>
      </p:sp>
      <p:sp>
        <p:nvSpPr>
          <p:cNvPr id="16" name="Slide Number Placeholder 15"/>
          <p:cNvSpPr>
            <a:spLocks noGrp="1"/>
          </p:cNvSpPr>
          <p:nvPr>
            <p:ph type="sldNum" sz="quarter" idx="11"/>
          </p:nvPr>
        </p:nvSpPr>
        <p:spPr/>
        <p:txBody>
          <a:bodyPr/>
          <a:lstStyle/>
          <a:p>
            <a:fld id="{BE66C43A-F60C-48A1-B035-0A8F3B4528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5B63E90-D031-4152-804A-2447E2393C35}" type="datetimeFigureOut">
              <a:rPr lang="en-US" smtClean="0"/>
              <a:t>7/1/2011</a:t>
            </a:fld>
            <a:endParaRPr lang="en-US"/>
          </a:p>
        </p:txBody>
      </p:sp>
      <p:sp>
        <p:nvSpPr>
          <p:cNvPr id="8" name="Slide Number Placeholder 7"/>
          <p:cNvSpPr>
            <a:spLocks noGrp="1"/>
          </p:cNvSpPr>
          <p:nvPr>
            <p:ph type="sldNum" sz="quarter" idx="11"/>
          </p:nvPr>
        </p:nvSpPr>
        <p:spPr/>
        <p:txBody>
          <a:bodyPr/>
          <a:lstStyle/>
          <a:p>
            <a:fld id="{BE66C43A-F60C-48A1-B035-0A8F3B45286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F5B63E90-D031-4152-804A-2447E2393C35}" type="datetimeFigureOut">
              <a:rPr lang="en-US" smtClean="0"/>
              <a:t>7/1/2011</a:t>
            </a:fld>
            <a:endParaRPr lang="en-US"/>
          </a:p>
        </p:txBody>
      </p:sp>
      <p:sp>
        <p:nvSpPr>
          <p:cNvPr id="19" name="Slide Number Placeholder 18"/>
          <p:cNvSpPr>
            <a:spLocks noGrp="1"/>
          </p:cNvSpPr>
          <p:nvPr>
            <p:ph type="sldNum" sz="quarter" idx="16"/>
          </p:nvPr>
        </p:nvSpPr>
        <p:spPr/>
        <p:txBody>
          <a:bodyPr/>
          <a:lstStyle/>
          <a:p>
            <a:fld id="{BE66C43A-F60C-48A1-B035-0A8F3B45286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F5B63E90-D031-4152-804A-2447E2393C35}" type="datetimeFigureOut">
              <a:rPr lang="en-US" smtClean="0"/>
              <a:t>7/1/2011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E66C43A-F60C-48A1-B035-0A8F3B45286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5B63E90-D031-4152-804A-2447E2393C35}" type="datetimeFigureOut">
              <a:rPr lang="en-US" smtClean="0"/>
              <a:t>7/1/2011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E66C43A-F60C-48A1-B035-0A8F3B45286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BYU-Idaho Center Gallery</a:t>
            </a:r>
            <a:endParaRPr lang="en-US" b="1" dirty="0"/>
          </a:p>
        </p:txBody>
      </p:sp>
      <p:sp>
        <p:nvSpPr>
          <p:cNvPr id="2" name="Title 1"/>
          <p:cNvSpPr>
            <a:spLocks noGrp="1"/>
          </p:cNvSpPr>
          <p:nvPr>
            <p:ph type="title"/>
          </p:nvPr>
        </p:nvSpPr>
        <p:spPr/>
        <p:txBody>
          <a:bodyPr/>
          <a:lstStyle/>
          <a:p>
            <a:r>
              <a:rPr lang="en-US" dirty="0" smtClean="0"/>
              <a:t>Carl Bloch Exhibit</a:t>
            </a:r>
            <a:endParaRPr lang="en-US" dirty="0"/>
          </a:p>
        </p:txBody>
      </p:sp>
    </p:spTree>
    <p:extLst>
      <p:ext uri="{BB962C8B-B14F-4D97-AF65-F5344CB8AC3E}">
        <p14:creationId xmlns:p14="http://schemas.microsoft.com/office/powerpoint/2010/main" val="276833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609600"/>
            <a:ext cx="4495800" cy="5619750"/>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Raising of Lazarus</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a:t>
            </a:r>
          </a:p>
        </p:txBody>
      </p:sp>
    </p:spTree>
    <p:extLst>
      <p:ext uri="{BB962C8B-B14F-4D97-AF65-F5344CB8AC3E}">
        <p14:creationId xmlns:p14="http://schemas.microsoft.com/office/powerpoint/2010/main" val="203845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775944"/>
            <a:ext cx="4495800" cy="5287060"/>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Transfiguration of Christ</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9</a:t>
            </a:r>
            <a:endParaRPr lang="en-US" b="1" dirty="0"/>
          </a:p>
        </p:txBody>
      </p:sp>
    </p:spTree>
    <p:extLst>
      <p:ext uri="{BB962C8B-B14F-4D97-AF65-F5344CB8AC3E}">
        <p14:creationId xmlns:p14="http://schemas.microsoft.com/office/powerpoint/2010/main" val="410407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44502" y="775943"/>
            <a:ext cx="4232298" cy="5429593"/>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The </a:t>
            </a:r>
            <a:r>
              <a:rPr lang="en-US" dirty="0" err="1" smtClean="0"/>
              <a:t>Consolator</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10</a:t>
            </a:r>
            <a:endParaRPr lang="en-US" b="1" dirty="0"/>
          </a:p>
        </p:txBody>
      </p:sp>
    </p:spTree>
    <p:extLst>
      <p:ext uri="{BB962C8B-B14F-4D97-AF65-F5344CB8AC3E}">
        <p14:creationId xmlns:p14="http://schemas.microsoft.com/office/powerpoint/2010/main" val="397356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3400" y="533400"/>
            <a:ext cx="4508317" cy="5573448"/>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Cleansing the Temple</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11</a:t>
            </a:r>
            <a:endParaRPr lang="en-US" b="1" dirty="0"/>
          </a:p>
        </p:txBody>
      </p:sp>
    </p:spTree>
    <p:extLst>
      <p:ext uri="{BB962C8B-B14F-4D97-AF65-F5344CB8AC3E}">
        <p14:creationId xmlns:p14="http://schemas.microsoft.com/office/powerpoint/2010/main" val="272454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686133"/>
            <a:ext cx="4460898" cy="5576122"/>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The Woman at the Well</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12</a:t>
            </a:r>
            <a:endParaRPr lang="en-US" b="1" dirty="0"/>
          </a:p>
        </p:txBody>
      </p:sp>
    </p:spTree>
    <p:extLst>
      <p:ext uri="{BB962C8B-B14F-4D97-AF65-F5344CB8AC3E}">
        <p14:creationId xmlns:p14="http://schemas.microsoft.com/office/powerpoint/2010/main" val="146020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838200"/>
            <a:ext cx="4675903" cy="5304503"/>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Christ and the Children</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13</a:t>
            </a:r>
            <a:endParaRPr lang="en-US" b="1" dirty="0"/>
          </a:p>
        </p:txBody>
      </p:sp>
    </p:spTree>
    <p:extLst>
      <p:ext uri="{BB962C8B-B14F-4D97-AF65-F5344CB8AC3E}">
        <p14:creationId xmlns:p14="http://schemas.microsoft.com/office/powerpoint/2010/main" val="398566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6670" y="609600"/>
            <a:ext cx="4426482" cy="5533103"/>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The Last Supper</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14</a:t>
            </a:r>
            <a:endParaRPr lang="en-US" b="1" dirty="0"/>
          </a:p>
        </p:txBody>
      </p:sp>
    </p:spTree>
    <p:extLst>
      <p:ext uri="{BB962C8B-B14F-4D97-AF65-F5344CB8AC3E}">
        <p14:creationId xmlns:p14="http://schemas.microsoft.com/office/powerpoint/2010/main" val="41941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6670" y="704999"/>
            <a:ext cx="4426482" cy="5342305"/>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Peter’s Denial</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15</a:t>
            </a:r>
            <a:endParaRPr lang="en-US" b="1" dirty="0"/>
          </a:p>
        </p:txBody>
      </p:sp>
    </p:spTree>
    <p:extLst>
      <p:ext uri="{BB962C8B-B14F-4D97-AF65-F5344CB8AC3E}">
        <p14:creationId xmlns:p14="http://schemas.microsoft.com/office/powerpoint/2010/main" val="288457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613427"/>
            <a:ext cx="4529744" cy="5685773"/>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The Crucifixion</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16</a:t>
            </a:r>
            <a:endParaRPr lang="en-US" b="1" dirty="0"/>
          </a:p>
        </p:txBody>
      </p:sp>
    </p:spTree>
    <p:extLst>
      <p:ext uri="{BB962C8B-B14F-4D97-AF65-F5344CB8AC3E}">
        <p14:creationId xmlns:p14="http://schemas.microsoft.com/office/powerpoint/2010/main" val="220156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9115" y="613427"/>
            <a:ext cx="4510713" cy="5685773"/>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Entombment of Christ</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17</a:t>
            </a:r>
            <a:endParaRPr lang="en-US" b="1" dirty="0"/>
          </a:p>
        </p:txBody>
      </p:sp>
    </p:spTree>
    <p:extLst>
      <p:ext uri="{BB962C8B-B14F-4D97-AF65-F5344CB8AC3E}">
        <p14:creationId xmlns:p14="http://schemas.microsoft.com/office/powerpoint/2010/main" val="233135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28800" y="2229644"/>
            <a:ext cx="5715000" cy="3810000"/>
          </a:xfrm>
          <a:ln w="76200">
            <a:solidFill>
              <a:schemeClr val="tx2"/>
            </a:solidFill>
          </a:ln>
        </p:spPr>
      </p:pic>
      <p:sp>
        <p:nvSpPr>
          <p:cNvPr id="2" name="Title 1"/>
          <p:cNvSpPr>
            <a:spLocks noGrp="1"/>
          </p:cNvSpPr>
          <p:nvPr>
            <p:ph type="title"/>
          </p:nvPr>
        </p:nvSpPr>
        <p:spPr/>
        <p:txBody>
          <a:bodyPr/>
          <a:lstStyle/>
          <a:p>
            <a:r>
              <a:rPr lang="en-US" dirty="0" smtClean="0"/>
              <a:t>Carl Bloch</a:t>
            </a:r>
            <a:endParaRPr lang="en-US" dirty="0"/>
          </a:p>
        </p:txBody>
      </p:sp>
    </p:spTree>
    <p:extLst>
      <p:ext uri="{BB962C8B-B14F-4D97-AF65-F5344CB8AC3E}">
        <p14:creationId xmlns:p14="http://schemas.microsoft.com/office/powerpoint/2010/main" val="368564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38200" y="304800"/>
            <a:ext cx="3048000" cy="6096001"/>
          </a:xfrm>
          <a:ln w="76200">
            <a:solidFill>
              <a:schemeClr val="tx2"/>
            </a:solidFill>
          </a:ln>
        </p:spPr>
      </p:pic>
      <p:sp>
        <p:nvSpPr>
          <p:cNvPr id="2" name="Title 1"/>
          <p:cNvSpPr>
            <a:spLocks noGrp="1"/>
          </p:cNvSpPr>
          <p:nvPr>
            <p:ph type="title"/>
          </p:nvPr>
        </p:nvSpPr>
        <p:spPr>
          <a:xfrm>
            <a:off x="4953000" y="990600"/>
            <a:ext cx="3098800" cy="701040"/>
          </a:xfrm>
        </p:spPr>
        <p:txBody>
          <a:bodyPr>
            <a:normAutofit/>
          </a:bodyPr>
          <a:lstStyle/>
          <a:p>
            <a:r>
              <a:rPr lang="en-US" dirty="0" smtClean="0"/>
              <a:t>Doubting Thomas</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18</a:t>
            </a:r>
            <a:endParaRPr lang="en-US" b="1" dirty="0"/>
          </a:p>
        </p:txBody>
      </p:sp>
    </p:spTree>
    <p:extLst>
      <p:ext uri="{BB962C8B-B14F-4D97-AF65-F5344CB8AC3E}">
        <p14:creationId xmlns:p14="http://schemas.microsoft.com/office/powerpoint/2010/main" val="141151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9115" y="757740"/>
            <a:ext cx="4510713" cy="5397146"/>
          </a:xfrm>
          <a:ln w="76200">
            <a:solidFill>
              <a:schemeClr val="tx2"/>
            </a:solidFill>
          </a:ln>
        </p:spPr>
      </p:pic>
      <p:sp>
        <p:nvSpPr>
          <p:cNvPr id="2" name="Title 1"/>
          <p:cNvSpPr>
            <a:spLocks noGrp="1"/>
          </p:cNvSpPr>
          <p:nvPr>
            <p:ph type="title"/>
          </p:nvPr>
        </p:nvSpPr>
        <p:spPr>
          <a:xfrm>
            <a:off x="5689600" y="990600"/>
            <a:ext cx="2514600" cy="701040"/>
          </a:xfrm>
        </p:spPr>
        <p:txBody>
          <a:bodyPr>
            <a:normAutofit/>
          </a:bodyPr>
          <a:lstStyle/>
          <a:p>
            <a:r>
              <a:rPr lang="en-US" dirty="0" smtClean="0"/>
              <a:t>Christ at Emmaus</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19</a:t>
            </a:r>
            <a:endParaRPr lang="en-US" b="1" dirty="0"/>
          </a:p>
        </p:txBody>
      </p:sp>
    </p:spTree>
    <p:extLst>
      <p:ext uri="{BB962C8B-B14F-4D97-AF65-F5344CB8AC3E}">
        <p14:creationId xmlns:p14="http://schemas.microsoft.com/office/powerpoint/2010/main" val="3568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228600"/>
            <a:ext cx="3429000" cy="6383777"/>
          </a:xfrm>
          <a:ln w="76200">
            <a:solidFill>
              <a:schemeClr val="tx2"/>
            </a:solidFill>
          </a:ln>
        </p:spPr>
      </p:pic>
      <p:sp>
        <p:nvSpPr>
          <p:cNvPr id="2" name="Title 1"/>
          <p:cNvSpPr>
            <a:spLocks noGrp="1"/>
          </p:cNvSpPr>
          <p:nvPr>
            <p:ph type="title"/>
          </p:nvPr>
        </p:nvSpPr>
        <p:spPr>
          <a:xfrm>
            <a:off x="4343400" y="1066800"/>
            <a:ext cx="4114800" cy="701040"/>
          </a:xfrm>
        </p:spPr>
        <p:txBody>
          <a:bodyPr/>
          <a:lstStyle/>
          <a:p>
            <a:r>
              <a:rPr lang="en-US" dirty="0" smtClean="0"/>
              <a:t>Mary and Elizabeth</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Tree>
    <p:extLst>
      <p:ext uri="{BB962C8B-B14F-4D97-AF65-F5344CB8AC3E}">
        <p14:creationId xmlns:p14="http://schemas.microsoft.com/office/powerpoint/2010/main" val="356811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460201"/>
            <a:ext cx="3429000" cy="5920575"/>
          </a:xfrm>
          <a:ln w="76200">
            <a:solidFill>
              <a:schemeClr val="tx2"/>
            </a:solidFill>
          </a:ln>
        </p:spPr>
      </p:pic>
      <p:sp>
        <p:nvSpPr>
          <p:cNvPr id="2" name="Title 1"/>
          <p:cNvSpPr>
            <a:spLocks noGrp="1"/>
          </p:cNvSpPr>
          <p:nvPr>
            <p:ph type="title"/>
          </p:nvPr>
        </p:nvSpPr>
        <p:spPr>
          <a:xfrm>
            <a:off x="4343400" y="1066800"/>
            <a:ext cx="4114800" cy="701040"/>
          </a:xfrm>
        </p:spPr>
        <p:txBody>
          <a:bodyPr/>
          <a:lstStyle/>
          <a:p>
            <a:r>
              <a:rPr lang="en-US" dirty="0" smtClean="0"/>
              <a:t>Teaching in the Temple</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Tree>
    <p:extLst>
      <p:ext uri="{BB962C8B-B14F-4D97-AF65-F5344CB8AC3E}">
        <p14:creationId xmlns:p14="http://schemas.microsoft.com/office/powerpoint/2010/main" val="369359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63529" y="460201"/>
            <a:ext cx="3368742" cy="5920575"/>
          </a:xfrm>
          <a:ln w="76200">
            <a:solidFill>
              <a:schemeClr val="tx2"/>
            </a:solidFill>
          </a:ln>
        </p:spPr>
      </p:pic>
      <p:sp>
        <p:nvSpPr>
          <p:cNvPr id="2" name="Title 1"/>
          <p:cNvSpPr>
            <a:spLocks noGrp="1"/>
          </p:cNvSpPr>
          <p:nvPr>
            <p:ph type="title"/>
          </p:nvPr>
        </p:nvSpPr>
        <p:spPr>
          <a:xfrm>
            <a:off x="4343400" y="1066800"/>
            <a:ext cx="4114800" cy="701040"/>
          </a:xfrm>
        </p:spPr>
        <p:txBody>
          <a:bodyPr/>
          <a:lstStyle/>
          <a:p>
            <a:r>
              <a:rPr lang="en-US" dirty="0" smtClean="0"/>
              <a:t>Denying Satan</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Tree>
    <p:extLst>
      <p:ext uri="{BB962C8B-B14F-4D97-AF65-F5344CB8AC3E}">
        <p14:creationId xmlns:p14="http://schemas.microsoft.com/office/powerpoint/2010/main" val="307415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57200" y="381000"/>
            <a:ext cx="5502342" cy="6173651"/>
          </a:xfrm>
          <a:ln w="76200">
            <a:solidFill>
              <a:schemeClr val="tx2"/>
            </a:solidFill>
          </a:ln>
        </p:spPr>
      </p:pic>
      <p:sp>
        <p:nvSpPr>
          <p:cNvPr id="2" name="Title 1"/>
          <p:cNvSpPr>
            <a:spLocks noGrp="1"/>
          </p:cNvSpPr>
          <p:nvPr>
            <p:ph type="title"/>
          </p:nvPr>
        </p:nvSpPr>
        <p:spPr>
          <a:xfrm>
            <a:off x="6248400" y="990600"/>
            <a:ext cx="2514600" cy="701040"/>
          </a:xfrm>
        </p:spPr>
        <p:txBody>
          <a:bodyPr/>
          <a:lstStyle/>
          <a:p>
            <a:r>
              <a:rPr lang="en-US" dirty="0" smtClean="0"/>
              <a:t>Sermon on the Mount</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Tree>
    <p:extLst>
      <p:ext uri="{BB962C8B-B14F-4D97-AF65-F5344CB8AC3E}">
        <p14:creationId xmlns:p14="http://schemas.microsoft.com/office/powerpoint/2010/main" val="39212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381000"/>
            <a:ext cx="4851920" cy="6173651"/>
          </a:xfrm>
          <a:ln w="76200">
            <a:solidFill>
              <a:schemeClr val="tx2"/>
            </a:solidFill>
          </a:ln>
        </p:spPr>
      </p:pic>
      <p:sp>
        <p:nvSpPr>
          <p:cNvPr id="2" name="Title 1"/>
          <p:cNvSpPr>
            <a:spLocks noGrp="1"/>
          </p:cNvSpPr>
          <p:nvPr>
            <p:ph type="title"/>
          </p:nvPr>
        </p:nvSpPr>
        <p:spPr>
          <a:xfrm>
            <a:off x="6248400" y="990600"/>
            <a:ext cx="2514600" cy="701040"/>
          </a:xfrm>
        </p:spPr>
        <p:txBody>
          <a:bodyPr/>
          <a:lstStyle/>
          <a:p>
            <a:r>
              <a:rPr lang="en-US" dirty="0" smtClean="0"/>
              <a:t>Christ and the Young Child</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Tree>
    <p:extLst>
      <p:ext uri="{BB962C8B-B14F-4D97-AF65-F5344CB8AC3E}">
        <p14:creationId xmlns:p14="http://schemas.microsoft.com/office/powerpoint/2010/main" val="149910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657152"/>
            <a:ext cx="4851920" cy="5621346"/>
          </a:xfrm>
          <a:ln w="76200">
            <a:solidFill>
              <a:schemeClr val="tx2"/>
            </a:solidFill>
          </a:ln>
        </p:spPr>
      </p:pic>
      <p:sp>
        <p:nvSpPr>
          <p:cNvPr id="2" name="Title 1"/>
          <p:cNvSpPr>
            <a:spLocks noGrp="1"/>
          </p:cNvSpPr>
          <p:nvPr>
            <p:ph type="title"/>
          </p:nvPr>
        </p:nvSpPr>
        <p:spPr>
          <a:xfrm>
            <a:off x="6248400" y="990600"/>
            <a:ext cx="2514600" cy="701040"/>
          </a:xfrm>
        </p:spPr>
        <p:txBody>
          <a:bodyPr/>
          <a:lstStyle/>
          <a:p>
            <a:r>
              <a:rPr lang="en-US" dirty="0" smtClean="0"/>
              <a:t>Healing the Blind Man</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a:t>
            </a:r>
            <a:endParaRPr lang="en-US" b="1" dirty="0"/>
          </a:p>
        </p:txBody>
      </p:sp>
    </p:spTree>
    <p:extLst>
      <p:ext uri="{BB962C8B-B14F-4D97-AF65-F5344CB8AC3E}">
        <p14:creationId xmlns:p14="http://schemas.microsoft.com/office/powerpoint/2010/main" val="177621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4800" y="914400"/>
            <a:ext cx="5775421" cy="4648200"/>
          </a:xfrm>
          <a:ln w="76200">
            <a:solidFill>
              <a:schemeClr val="tx2"/>
            </a:solidFill>
          </a:ln>
        </p:spPr>
      </p:pic>
      <p:sp>
        <p:nvSpPr>
          <p:cNvPr id="2" name="Title 1"/>
          <p:cNvSpPr>
            <a:spLocks noGrp="1"/>
          </p:cNvSpPr>
          <p:nvPr>
            <p:ph type="title"/>
          </p:nvPr>
        </p:nvSpPr>
        <p:spPr>
          <a:xfrm>
            <a:off x="6368473" y="990600"/>
            <a:ext cx="2514600" cy="701040"/>
          </a:xfrm>
        </p:spPr>
        <p:txBody>
          <a:bodyPr>
            <a:normAutofit fontScale="90000"/>
          </a:bodyPr>
          <a:lstStyle/>
          <a:p>
            <a:r>
              <a:rPr lang="en-US" dirty="0" smtClean="0"/>
              <a:t>Healing at the Pool of </a:t>
            </a:r>
            <a:r>
              <a:rPr lang="en-US" dirty="0" err="1" smtClean="0"/>
              <a:t>Bethseda</a:t>
            </a:r>
            <a:endParaRPr lang="en-US" dirty="0"/>
          </a:p>
        </p:txBody>
      </p:sp>
      <p:sp>
        <p:nvSpPr>
          <p:cNvPr id="3" name="Oval 2"/>
          <p:cNvSpPr/>
          <p:nvPr/>
        </p:nvSpPr>
        <p:spPr>
          <a:xfrm>
            <a:off x="8197273" y="5971309"/>
            <a:ext cx="685800" cy="655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Tree>
    <p:extLst>
      <p:ext uri="{BB962C8B-B14F-4D97-AF65-F5344CB8AC3E}">
        <p14:creationId xmlns:p14="http://schemas.microsoft.com/office/powerpoint/2010/main" val="501754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49</TotalTime>
  <Words>1199</Words>
  <Application>Microsoft Office PowerPoint</Application>
  <PresentationFormat>On-screen Show (4:3)</PresentationFormat>
  <Paragraphs>85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BlackTie</vt:lpstr>
      <vt:lpstr>Carl Bloch Exhibit</vt:lpstr>
      <vt:lpstr>Carl Bloch</vt:lpstr>
      <vt:lpstr>Mary and Elizabeth</vt:lpstr>
      <vt:lpstr>Teaching in the Temple</vt:lpstr>
      <vt:lpstr>Denying Satan</vt:lpstr>
      <vt:lpstr>Sermon on the Mount</vt:lpstr>
      <vt:lpstr>Christ and the Young Child</vt:lpstr>
      <vt:lpstr>Healing the Blind Man</vt:lpstr>
      <vt:lpstr>Healing at the Pool of Bethseda</vt:lpstr>
      <vt:lpstr>Raising of Lazarus</vt:lpstr>
      <vt:lpstr>Transfiguration of Christ</vt:lpstr>
      <vt:lpstr>The Consolator</vt:lpstr>
      <vt:lpstr>Cleansing the Temple</vt:lpstr>
      <vt:lpstr>The Woman at the Well</vt:lpstr>
      <vt:lpstr>Christ and the Children</vt:lpstr>
      <vt:lpstr>The Last Supper</vt:lpstr>
      <vt:lpstr>Peter’s Denial</vt:lpstr>
      <vt:lpstr>The Crucifixion</vt:lpstr>
      <vt:lpstr>Entombment of Christ</vt:lpstr>
      <vt:lpstr>Doubting Thomas</vt:lpstr>
      <vt:lpstr>Christ at Emmaus</vt:lpstr>
    </vt:vector>
  </TitlesOfParts>
  <Company>Brigham Young University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Bloch Exhibit</dc:title>
  <dc:creator>BYU Idaho</dc:creator>
  <cp:lastModifiedBy>BYU Idaho</cp:lastModifiedBy>
  <cp:revision>7</cp:revision>
  <cp:lastPrinted>2011-07-01T15:22:03Z</cp:lastPrinted>
  <dcterms:created xsi:type="dcterms:W3CDTF">2011-06-17T15:28:08Z</dcterms:created>
  <dcterms:modified xsi:type="dcterms:W3CDTF">2011-07-01T15:23:47Z</dcterms:modified>
</cp:coreProperties>
</file>