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316" r:id="rId3"/>
    <p:sldId id="280" r:id="rId4"/>
    <p:sldId id="317" r:id="rId5"/>
    <p:sldId id="318" r:id="rId6"/>
    <p:sldId id="286" r:id="rId7"/>
    <p:sldId id="294" r:id="rId8"/>
    <p:sldId id="315" r:id="rId9"/>
    <p:sldId id="305" r:id="rId10"/>
    <p:sldId id="320" r:id="rId11"/>
    <p:sldId id="314" r:id="rId12"/>
    <p:sldId id="281" r:id="rId13"/>
    <p:sldId id="297" r:id="rId14"/>
    <p:sldId id="283" r:id="rId15"/>
    <p:sldId id="284" r:id="rId16"/>
    <p:sldId id="306" r:id="rId17"/>
    <p:sldId id="321" r:id="rId18"/>
    <p:sldId id="296" r:id="rId19"/>
    <p:sldId id="295" r:id="rId20"/>
    <p:sldId id="282" r:id="rId21"/>
    <p:sldId id="298" r:id="rId22"/>
    <p:sldId id="307" r:id="rId23"/>
    <p:sldId id="322" r:id="rId24"/>
    <p:sldId id="308" r:id="rId25"/>
    <p:sldId id="309" r:id="rId26"/>
    <p:sldId id="299" r:id="rId27"/>
    <p:sldId id="300" r:id="rId28"/>
    <p:sldId id="301" r:id="rId29"/>
    <p:sldId id="302" r:id="rId30"/>
    <p:sldId id="310" r:id="rId31"/>
    <p:sldId id="313" r:id="rId32"/>
    <p:sldId id="312" r:id="rId33"/>
    <p:sldId id="311" r:id="rId34"/>
    <p:sldId id="323" r:id="rId35"/>
    <p:sldId id="319" r:id="rId36"/>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51106" autoAdjust="0"/>
  </p:normalViewPr>
  <p:slideViewPr>
    <p:cSldViewPr>
      <p:cViewPr varScale="1">
        <p:scale>
          <a:sx n="36" d="100"/>
          <a:sy n="36" d="100"/>
        </p:scale>
        <p:origin x="-2538"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6725"/>
          </a:xfrm>
          <a:prstGeom prst="rect">
            <a:avLst/>
          </a:prstGeom>
        </p:spPr>
        <p:txBody>
          <a:bodyPr vert="horz" lIns="93177" tIns="46589" rIns="93177" bIns="46589" rtlCol="0"/>
          <a:lstStyle>
            <a:lvl1pPr algn="l" eaLnBrk="1" hangingPunct="1">
              <a:defRPr sz="1200">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884027" y="1"/>
            <a:ext cx="2972421" cy="466725"/>
          </a:xfrm>
          <a:prstGeom prst="rect">
            <a:avLst/>
          </a:prstGeom>
        </p:spPr>
        <p:txBody>
          <a:bodyPr vert="horz" lIns="93177" tIns="46589" rIns="93177" bIns="46589" rtlCol="0"/>
          <a:lstStyle>
            <a:lvl1pPr algn="r" eaLnBrk="1" hangingPunct="1">
              <a:defRPr sz="1200">
                <a:cs typeface="Arial" panose="020B0604020202020204" pitchFamily="34" charset="0"/>
              </a:defRPr>
            </a:lvl1pPr>
          </a:lstStyle>
          <a:p>
            <a:pPr>
              <a:defRPr/>
            </a:pPr>
            <a:fld id="{32A2683E-C93D-404A-A03F-ACCA56AE121B}" type="datetimeFigureOut">
              <a:rPr lang="en-US"/>
              <a:pPr>
                <a:defRPr/>
              </a:pPr>
              <a:t>2/4/2016</a:t>
            </a:fld>
            <a:endParaRPr lang="en-US"/>
          </a:p>
        </p:txBody>
      </p:sp>
      <p:sp>
        <p:nvSpPr>
          <p:cNvPr id="4" name="Footer Placeholder 3"/>
          <p:cNvSpPr>
            <a:spLocks noGrp="1"/>
          </p:cNvSpPr>
          <p:nvPr>
            <p:ph type="ftr" sz="quarter" idx="2"/>
          </p:nvPr>
        </p:nvSpPr>
        <p:spPr>
          <a:xfrm>
            <a:off x="1" y="8829676"/>
            <a:ext cx="2972421" cy="466725"/>
          </a:xfrm>
          <a:prstGeom prst="rect">
            <a:avLst/>
          </a:prstGeom>
        </p:spPr>
        <p:txBody>
          <a:bodyPr vert="horz" lIns="93177" tIns="46589" rIns="93177" bIns="46589" rtlCol="0" anchor="b"/>
          <a:lstStyle>
            <a:lvl1pPr algn="l" eaLnBrk="1" hangingPunct="1">
              <a:defRPr sz="1200">
                <a:cs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884027" y="8829676"/>
            <a:ext cx="2972421"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5EB0067F-AF84-4145-9BE3-60B0B6EEADF2}" type="slidenum">
              <a:rPr lang="en-US" altLang="en-US"/>
              <a:pPr/>
              <a:t>‹#›</a:t>
            </a:fld>
            <a:endParaRPr lang="en-US" altLang="en-US"/>
          </a:p>
        </p:txBody>
      </p:sp>
    </p:spTree>
    <p:extLst>
      <p:ext uri="{BB962C8B-B14F-4D97-AF65-F5344CB8AC3E}">
        <p14:creationId xmlns:p14="http://schemas.microsoft.com/office/powerpoint/2010/main" val="2170913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84027" y="0"/>
            <a:ext cx="2972421" cy="465138"/>
          </a:xfrm>
          <a:prstGeom prst="rect">
            <a:avLst/>
          </a:prstGeom>
        </p:spPr>
        <p:txBody>
          <a:bodyPr vert="horz" lIns="91440" tIns="45720" rIns="91440" bIns="45720" rtlCol="0"/>
          <a:lstStyle>
            <a:lvl1pPr algn="r">
              <a:defRPr sz="1200">
                <a:cs typeface="Arial" charset="0"/>
              </a:defRPr>
            </a:lvl1pPr>
          </a:lstStyle>
          <a:p>
            <a:pPr>
              <a:defRPr/>
            </a:pPr>
            <a:fld id="{B100FA1B-2040-4E51-906A-925500F7DF0C}" type="datetimeFigureOut">
              <a:rPr lang="en-US"/>
              <a:pPr>
                <a:defRPr/>
              </a:pPr>
              <a:t>2/4/2016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6421" y="4416426"/>
            <a:ext cx="5485158"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675"/>
            <a:ext cx="2972421" cy="465138"/>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027" y="8829675"/>
            <a:ext cx="2972421"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9DFD9A4-9D3F-4552-ABDE-4A21BA22AF03}" type="slidenum">
              <a:rPr lang="en-US" altLang="en-US"/>
              <a:pPr/>
              <a:t>‹#›</a:t>
            </a:fld>
            <a:endParaRPr lang="en-US" altLang="en-US"/>
          </a:p>
        </p:txBody>
      </p:sp>
    </p:spTree>
    <p:extLst>
      <p:ext uri="{BB962C8B-B14F-4D97-AF65-F5344CB8AC3E}">
        <p14:creationId xmlns:p14="http://schemas.microsoft.com/office/powerpoint/2010/main" val="40139616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Title Slide</a:t>
            </a:r>
            <a:r>
              <a:rPr lang="en-US" sz="1800" baseline="0" dirty="0" smtClean="0"/>
              <a:t> before Session Begins.</a:t>
            </a:r>
            <a:endParaRPr lang="en-US" sz="1800" dirty="0"/>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1</a:t>
            </a:fld>
            <a:endParaRPr lang="en-US" altLang="en-US"/>
          </a:p>
        </p:txBody>
      </p:sp>
    </p:spTree>
    <p:extLst>
      <p:ext uri="{BB962C8B-B14F-4D97-AF65-F5344CB8AC3E}">
        <p14:creationId xmlns:p14="http://schemas.microsoft.com/office/powerpoint/2010/main" val="2353978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rtl="0" fontAlgn="ctr"/>
            <a:endParaRPr lang="en-US" sz="1400" b="0" i="0" kern="1200" dirty="0" smtClean="0">
              <a:solidFill>
                <a:schemeClr val="tx1"/>
              </a:solidFill>
              <a:effectLst/>
              <a:latin typeface="+mn-lt"/>
              <a:ea typeface="+mn-ea"/>
              <a:cs typeface="+mn-cs"/>
            </a:endParaRPr>
          </a:p>
          <a:p>
            <a:pPr lvl="1" rtl="0" fontAlgn="ctr"/>
            <a:endParaRPr lang="en-US" sz="18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10</a:t>
            </a:fld>
            <a:endParaRPr lang="en-US" altLang="en-US"/>
          </a:p>
        </p:txBody>
      </p:sp>
    </p:spTree>
    <p:extLst>
      <p:ext uri="{BB962C8B-B14F-4D97-AF65-F5344CB8AC3E}">
        <p14:creationId xmlns:p14="http://schemas.microsoft.com/office/powerpoint/2010/main" val="2974703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11</a:t>
            </a:fld>
            <a:endParaRPr lang="en-US" altLang="en-US"/>
          </a:p>
        </p:txBody>
      </p:sp>
    </p:spTree>
    <p:extLst>
      <p:ext uri="{BB962C8B-B14F-4D97-AF65-F5344CB8AC3E}">
        <p14:creationId xmlns:p14="http://schemas.microsoft.com/office/powerpoint/2010/main" val="3538140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12</a:t>
            </a:fld>
            <a:endParaRPr lang="en-US" altLang="en-US"/>
          </a:p>
        </p:txBody>
      </p:sp>
    </p:spTree>
    <p:extLst>
      <p:ext uri="{BB962C8B-B14F-4D97-AF65-F5344CB8AC3E}">
        <p14:creationId xmlns:p14="http://schemas.microsoft.com/office/powerpoint/2010/main" val="978188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13</a:t>
            </a:fld>
            <a:endParaRPr lang="en-US" altLang="en-US"/>
          </a:p>
        </p:txBody>
      </p:sp>
    </p:spTree>
    <p:extLst>
      <p:ext uri="{BB962C8B-B14F-4D97-AF65-F5344CB8AC3E}">
        <p14:creationId xmlns:p14="http://schemas.microsoft.com/office/powerpoint/2010/main" val="3199400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14</a:t>
            </a:fld>
            <a:endParaRPr lang="en-US" altLang="en-US"/>
          </a:p>
        </p:txBody>
      </p:sp>
    </p:spTree>
    <p:extLst>
      <p:ext uri="{BB962C8B-B14F-4D97-AF65-F5344CB8AC3E}">
        <p14:creationId xmlns:p14="http://schemas.microsoft.com/office/powerpoint/2010/main" val="3706342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15</a:t>
            </a:fld>
            <a:endParaRPr lang="en-US" altLang="en-US"/>
          </a:p>
        </p:txBody>
      </p:sp>
    </p:spTree>
    <p:extLst>
      <p:ext uri="{BB962C8B-B14F-4D97-AF65-F5344CB8AC3E}">
        <p14:creationId xmlns:p14="http://schemas.microsoft.com/office/powerpoint/2010/main" val="2156901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16</a:t>
            </a:fld>
            <a:endParaRPr lang="en-US" altLang="en-US"/>
          </a:p>
        </p:txBody>
      </p:sp>
    </p:spTree>
    <p:extLst>
      <p:ext uri="{BB962C8B-B14F-4D97-AF65-F5344CB8AC3E}">
        <p14:creationId xmlns:p14="http://schemas.microsoft.com/office/powerpoint/2010/main" val="1892406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rtl="0" fontAlgn="ctr"/>
            <a:endParaRPr lang="en-US" sz="1400" b="0" i="0" kern="1200" dirty="0" smtClean="0">
              <a:solidFill>
                <a:schemeClr val="tx1"/>
              </a:solidFill>
              <a:effectLst/>
              <a:latin typeface="+mn-lt"/>
              <a:ea typeface="+mn-ea"/>
              <a:cs typeface="+mn-cs"/>
            </a:endParaRPr>
          </a:p>
          <a:p>
            <a:pPr lvl="1" rtl="0" fontAlgn="ctr"/>
            <a:endParaRPr lang="en-US" sz="18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17</a:t>
            </a:fld>
            <a:endParaRPr lang="en-US" altLang="en-US"/>
          </a:p>
        </p:txBody>
      </p:sp>
    </p:spTree>
    <p:extLst>
      <p:ext uri="{BB962C8B-B14F-4D97-AF65-F5344CB8AC3E}">
        <p14:creationId xmlns:p14="http://schemas.microsoft.com/office/powerpoint/2010/main" val="2974703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18</a:t>
            </a:fld>
            <a:endParaRPr lang="en-US" altLang="en-US"/>
          </a:p>
        </p:txBody>
      </p:sp>
    </p:spTree>
    <p:extLst>
      <p:ext uri="{BB962C8B-B14F-4D97-AF65-F5344CB8AC3E}">
        <p14:creationId xmlns:p14="http://schemas.microsoft.com/office/powerpoint/2010/main" val="5775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19</a:t>
            </a:fld>
            <a:endParaRPr lang="en-US" altLang="en-US"/>
          </a:p>
        </p:txBody>
      </p:sp>
    </p:spTree>
    <p:extLst>
      <p:ext uri="{BB962C8B-B14F-4D97-AF65-F5344CB8AC3E}">
        <p14:creationId xmlns:p14="http://schemas.microsoft.com/office/powerpoint/2010/main" val="809201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WELCOME EVERYONE!</a:t>
            </a:r>
          </a:p>
          <a:p>
            <a:r>
              <a:rPr lang="en-US" sz="1400" dirty="0" smtClean="0"/>
              <a:t>We appreciate you coming to our session.</a:t>
            </a:r>
            <a:r>
              <a:rPr lang="en-US" sz="1400" baseline="0" dirty="0" smtClean="0"/>
              <a:t>  We do hope this is a learning opportunity for all of us.</a:t>
            </a:r>
          </a:p>
          <a:p>
            <a:r>
              <a:rPr lang="en-US" sz="1400" baseline="0" dirty="0" smtClean="0"/>
              <a:t>INTRODUCE ourselves.</a:t>
            </a:r>
          </a:p>
          <a:p>
            <a:endParaRPr lang="en-US" dirty="0"/>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2</a:t>
            </a:fld>
            <a:endParaRPr lang="en-US" altLang="en-US"/>
          </a:p>
        </p:txBody>
      </p:sp>
    </p:spTree>
    <p:extLst>
      <p:ext uri="{BB962C8B-B14F-4D97-AF65-F5344CB8AC3E}">
        <p14:creationId xmlns:p14="http://schemas.microsoft.com/office/powerpoint/2010/main" val="3776066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20</a:t>
            </a:fld>
            <a:endParaRPr lang="en-US" altLang="en-US"/>
          </a:p>
        </p:txBody>
      </p:sp>
    </p:spTree>
    <p:extLst>
      <p:ext uri="{BB962C8B-B14F-4D97-AF65-F5344CB8AC3E}">
        <p14:creationId xmlns:p14="http://schemas.microsoft.com/office/powerpoint/2010/main" val="2380339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21</a:t>
            </a:fld>
            <a:endParaRPr lang="en-US" altLang="en-US"/>
          </a:p>
        </p:txBody>
      </p:sp>
    </p:spTree>
    <p:extLst>
      <p:ext uri="{BB962C8B-B14F-4D97-AF65-F5344CB8AC3E}">
        <p14:creationId xmlns:p14="http://schemas.microsoft.com/office/powerpoint/2010/main" val="770273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22</a:t>
            </a:fld>
            <a:endParaRPr lang="en-US" altLang="en-US"/>
          </a:p>
        </p:txBody>
      </p:sp>
    </p:spTree>
    <p:extLst>
      <p:ext uri="{BB962C8B-B14F-4D97-AF65-F5344CB8AC3E}">
        <p14:creationId xmlns:p14="http://schemas.microsoft.com/office/powerpoint/2010/main" val="2801008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rtl="0" fontAlgn="ctr"/>
            <a:endParaRPr lang="en-US" sz="1400" b="0" i="0" kern="1200" dirty="0" smtClean="0">
              <a:solidFill>
                <a:schemeClr val="tx1"/>
              </a:solidFill>
              <a:effectLst/>
              <a:latin typeface="+mn-lt"/>
              <a:ea typeface="+mn-ea"/>
              <a:cs typeface="+mn-cs"/>
            </a:endParaRPr>
          </a:p>
          <a:p>
            <a:pPr lvl="1" rtl="0" fontAlgn="ctr"/>
            <a:endParaRPr lang="en-US" sz="18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23</a:t>
            </a:fld>
            <a:endParaRPr lang="en-US" altLang="en-US"/>
          </a:p>
        </p:txBody>
      </p:sp>
    </p:spTree>
    <p:extLst>
      <p:ext uri="{BB962C8B-B14F-4D97-AF65-F5344CB8AC3E}">
        <p14:creationId xmlns:p14="http://schemas.microsoft.com/office/powerpoint/2010/main" val="2974703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24</a:t>
            </a:fld>
            <a:endParaRPr lang="en-US" altLang="en-US"/>
          </a:p>
        </p:txBody>
      </p:sp>
    </p:spTree>
    <p:extLst>
      <p:ext uri="{BB962C8B-B14F-4D97-AF65-F5344CB8AC3E}">
        <p14:creationId xmlns:p14="http://schemas.microsoft.com/office/powerpoint/2010/main" val="572852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25</a:t>
            </a:fld>
            <a:endParaRPr lang="en-US" altLang="en-US"/>
          </a:p>
        </p:txBody>
      </p:sp>
    </p:spTree>
    <p:extLst>
      <p:ext uri="{BB962C8B-B14F-4D97-AF65-F5344CB8AC3E}">
        <p14:creationId xmlns:p14="http://schemas.microsoft.com/office/powerpoint/2010/main" val="3109391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26</a:t>
            </a:fld>
            <a:endParaRPr lang="en-US" altLang="en-US"/>
          </a:p>
        </p:txBody>
      </p:sp>
    </p:spTree>
    <p:extLst>
      <p:ext uri="{BB962C8B-B14F-4D97-AF65-F5344CB8AC3E}">
        <p14:creationId xmlns:p14="http://schemas.microsoft.com/office/powerpoint/2010/main" val="2556874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27</a:t>
            </a:fld>
            <a:endParaRPr lang="en-US" altLang="en-US"/>
          </a:p>
        </p:txBody>
      </p:sp>
    </p:spTree>
    <p:extLst>
      <p:ext uri="{BB962C8B-B14F-4D97-AF65-F5344CB8AC3E}">
        <p14:creationId xmlns:p14="http://schemas.microsoft.com/office/powerpoint/2010/main" val="641102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28</a:t>
            </a:fld>
            <a:endParaRPr lang="en-US" altLang="en-US"/>
          </a:p>
        </p:txBody>
      </p:sp>
    </p:spTree>
    <p:extLst>
      <p:ext uri="{BB962C8B-B14F-4D97-AF65-F5344CB8AC3E}">
        <p14:creationId xmlns:p14="http://schemas.microsoft.com/office/powerpoint/2010/main" val="4232104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29</a:t>
            </a:fld>
            <a:endParaRPr lang="en-US" altLang="en-US"/>
          </a:p>
        </p:txBody>
      </p:sp>
    </p:spTree>
    <p:extLst>
      <p:ext uri="{BB962C8B-B14F-4D97-AF65-F5344CB8AC3E}">
        <p14:creationId xmlns:p14="http://schemas.microsoft.com/office/powerpoint/2010/main" val="887790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rtl="0" fontAlgn="ctr">
              <a:buFont typeface="+mj-lt"/>
              <a:buAutoNum type="arabicPeriod"/>
            </a:pPr>
            <a:r>
              <a:rPr lang="en-US" sz="1400" b="0" i="0" kern="1200" dirty="0" smtClean="0">
                <a:solidFill>
                  <a:schemeClr val="tx1"/>
                </a:solidFill>
                <a:effectLst/>
                <a:latin typeface="+mn-lt"/>
                <a:ea typeface="+mn-ea"/>
                <a:cs typeface="+mn-cs"/>
              </a:rPr>
              <a:t>How many of you are dealing with this topic now at your college?</a:t>
            </a:r>
          </a:p>
          <a:p>
            <a:pPr marL="457200" indent="-457200" rtl="0" fontAlgn="ctr">
              <a:buFont typeface="+mj-lt"/>
              <a:buAutoNum type="arabicPeriod"/>
            </a:pPr>
            <a:endParaRPr lang="en-US" sz="1400" b="0" i="0" kern="1200" dirty="0" smtClean="0">
              <a:solidFill>
                <a:schemeClr val="tx1"/>
              </a:solidFill>
              <a:effectLst/>
              <a:latin typeface="+mn-lt"/>
              <a:ea typeface="+mn-ea"/>
              <a:cs typeface="+mn-cs"/>
            </a:endParaRPr>
          </a:p>
          <a:p>
            <a:pPr marL="457200" indent="-457200" rtl="0" fontAlgn="ctr">
              <a:buFont typeface="+mj-lt"/>
              <a:buAutoNum type="arabicPeriod"/>
            </a:pPr>
            <a:r>
              <a:rPr lang="en-US" sz="1400" b="0" i="0" kern="1200" dirty="0" smtClean="0">
                <a:solidFill>
                  <a:schemeClr val="tx1"/>
                </a:solidFill>
                <a:effectLst/>
                <a:latin typeface="+mn-lt"/>
                <a:ea typeface="+mn-ea"/>
                <a:cs typeface="+mn-cs"/>
              </a:rPr>
              <a:t>On a scale of 1-5 (1- you haven't started, 5- you have it all done and implemented), where do you feel you are in fully implementing a viable system? How many</a:t>
            </a:r>
            <a:r>
              <a:rPr lang="en-US" sz="1400" b="0" i="0" kern="1200" baseline="0" dirty="0" smtClean="0">
                <a:solidFill>
                  <a:schemeClr val="tx1"/>
                </a:solidFill>
                <a:effectLst/>
                <a:latin typeface="+mn-lt"/>
                <a:ea typeface="+mn-ea"/>
                <a:cs typeface="+mn-cs"/>
              </a:rPr>
              <a:t> at 1? 5? About 2-3? That is where we feel we are at SWOCC.</a:t>
            </a:r>
            <a:endParaRPr lang="en-US" sz="1400" b="0" i="0" kern="1200" dirty="0" smtClean="0">
              <a:solidFill>
                <a:schemeClr val="tx1"/>
              </a:solidFill>
              <a:effectLst/>
              <a:latin typeface="+mn-lt"/>
              <a:ea typeface="+mn-ea"/>
              <a:cs typeface="+mn-cs"/>
            </a:endParaRPr>
          </a:p>
          <a:p>
            <a:pPr marL="457200" indent="-457200" rtl="0" fontAlgn="ctr">
              <a:buFont typeface="+mj-lt"/>
              <a:buAutoNum type="arabicPeriod"/>
            </a:pPr>
            <a:endParaRPr lang="en-US" sz="1400" b="0" i="0" kern="1200" dirty="0" smtClean="0">
              <a:solidFill>
                <a:schemeClr val="tx1"/>
              </a:solidFill>
              <a:effectLst/>
              <a:latin typeface="+mn-lt"/>
              <a:ea typeface="+mn-ea"/>
              <a:cs typeface="+mn-cs"/>
            </a:endParaRPr>
          </a:p>
          <a:p>
            <a:pPr marL="457200" indent="-457200" rtl="0" fontAlgn="ctr">
              <a:buFont typeface="+mj-lt"/>
              <a:buAutoNum type="arabicPeriod"/>
            </a:pPr>
            <a:r>
              <a:rPr lang="en-US" sz="1400" b="0" i="0" kern="1200" dirty="0" smtClean="0">
                <a:solidFill>
                  <a:schemeClr val="tx1"/>
                </a:solidFill>
                <a:effectLst/>
                <a:latin typeface="+mn-lt"/>
                <a:ea typeface="+mn-ea"/>
                <a:cs typeface="+mn-cs"/>
              </a:rPr>
              <a:t>We want to share with you what we are doing at SWOCC and would love to then have a </a:t>
            </a:r>
            <a:r>
              <a:rPr lang="en-US" sz="1400" b="1" i="0" u="sng" kern="1200" dirty="0" smtClean="0">
                <a:solidFill>
                  <a:schemeClr val="tx1"/>
                </a:solidFill>
                <a:effectLst/>
                <a:latin typeface="+mn-lt"/>
                <a:ea typeface="+mn-ea"/>
                <a:cs typeface="+mn-cs"/>
              </a:rPr>
              <a:t>discussion on where you all are at your colleges</a:t>
            </a:r>
            <a:r>
              <a:rPr lang="en-US" sz="1400" b="0" i="0" kern="1200" dirty="0" smtClean="0">
                <a:solidFill>
                  <a:schemeClr val="tx1"/>
                </a:solidFill>
                <a:effectLst/>
                <a:latin typeface="+mn-lt"/>
                <a:ea typeface="+mn-ea"/>
                <a:cs typeface="+mn-cs"/>
              </a:rPr>
              <a:t>, the challenges you are experiencing, and solutions you have found work for you at any stage of the process</a:t>
            </a:r>
          </a:p>
          <a:p>
            <a:endParaRPr lang="en-US" sz="2000" dirty="0"/>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3</a:t>
            </a:fld>
            <a:endParaRPr lang="en-US" altLang="en-US"/>
          </a:p>
        </p:txBody>
      </p:sp>
    </p:spTree>
    <p:extLst>
      <p:ext uri="{BB962C8B-B14F-4D97-AF65-F5344CB8AC3E}">
        <p14:creationId xmlns:p14="http://schemas.microsoft.com/office/powerpoint/2010/main" val="3673625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30</a:t>
            </a:fld>
            <a:endParaRPr lang="en-US" altLang="en-US"/>
          </a:p>
        </p:txBody>
      </p:sp>
    </p:spTree>
    <p:extLst>
      <p:ext uri="{BB962C8B-B14F-4D97-AF65-F5344CB8AC3E}">
        <p14:creationId xmlns:p14="http://schemas.microsoft.com/office/powerpoint/2010/main" val="3665900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31</a:t>
            </a:fld>
            <a:endParaRPr lang="en-US" altLang="en-US"/>
          </a:p>
        </p:txBody>
      </p:sp>
    </p:spTree>
    <p:extLst>
      <p:ext uri="{BB962C8B-B14F-4D97-AF65-F5344CB8AC3E}">
        <p14:creationId xmlns:p14="http://schemas.microsoft.com/office/powerpoint/2010/main" val="3265835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32</a:t>
            </a:fld>
            <a:endParaRPr lang="en-US" altLang="en-US"/>
          </a:p>
        </p:txBody>
      </p:sp>
    </p:spTree>
    <p:extLst>
      <p:ext uri="{BB962C8B-B14F-4D97-AF65-F5344CB8AC3E}">
        <p14:creationId xmlns:p14="http://schemas.microsoft.com/office/powerpoint/2010/main" val="3458773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33</a:t>
            </a:fld>
            <a:endParaRPr lang="en-US" altLang="en-US"/>
          </a:p>
        </p:txBody>
      </p:sp>
    </p:spTree>
    <p:extLst>
      <p:ext uri="{BB962C8B-B14F-4D97-AF65-F5344CB8AC3E}">
        <p14:creationId xmlns:p14="http://schemas.microsoft.com/office/powerpoint/2010/main" val="32464963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400" b="1" i="0" u="none" kern="1200" dirty="0" smtClean="0">
                <a:solidFill>
                  <a:schemeClr val="tx1"/>
                </a:solidFill>
                <a:effectLst/>
                <a:latin typeface="+mn-lt"/>
                <a:ea typeface="+mn-ea"/>
                <a:cs typeface="+mn-cs"/>
              </a:rPr>
              <a:t>Outcomes Assessment process at SWOCC</a:t>
            </a:r>
          </a:p>
          <a:p>
            <a:pPr lvl="1" rtl="0" fontAlgn="ctr"/>
            <a:r>
              <a:rPr lang="en-US" sz="1400" b="0" i="0" kern="1200" dirty="0" smtClean="0">
                <a:solidFill>
                  <a:schemeClr val="tx1"/>
                </a:solidFill>
                <a:effectLst/>
                <a:latin typeface="+mn-lt"/>
                <a:ea typeface="+mn-ea"/>
                <a:cs typeface="+mn-cs"/>
              </a:rPr>
              <a:t>Started putting our plan together </a:t>
            </a:r>
            <a:r>
              <a:rPr lang="en-US" sz="1400" b="1" i="0" kern="1200" dirty="0" smtClean="0">
                <a:solidFill>
                  <a:schemeClr val="tx1"/>
                </a:solidFill>
                <a:effectLst/>
                <a:latin typeface="+mn-lt"/>
                <a:ea typeface="+mn-ea"/>
                <a:cs typeface="+mn-cs"/>
              </a:rPr>
              <a:t>Fall 2014 </a:t>
            </a:r>
            <a:r>
              <a:rPr lang="en-US" sz="1400" b="0" i="0" kern="1200" dirty="0" smtClean="0">
                <a:solidFill>
                  <a:schemeClr val="tx1"/>
                </a:solidFill>
                <a:effectLst/>
                <a:latin typeface="+mn-lt"/>
                <a:ea typeface="+mn-ea"/>
                <a:cs typeface="+mn-cs"/>
              </a:rPr>
              <a:t>in response to Mid-Cycle Evaluation Report that was due March 2015. We knew we had to address all three levels of outcomes</a:t>
            </a:r>
            <a:r>
              <a:rPr lang="en-US" sz="1400" b="0" i="0" kern="1200" baseline="0" dirty="0" smtClean="0">
                <a:solidFill>
                  <a:schemeClr val="tx1"/>
                </a:solidFill>
                <a:effectLst/>
                <a:latin typeface="+mn-lt"/>
                <a:ea typeface="+mn-ea"/>
                <a:cs typeface="+mn-cs"/>
              </a:rPr>
              <a:t> assessment and get faculty buy-in.</a:t>
            </a:r>
            <a:endParaRPr lang="en-US" sz="1400" b="0" i="0" kern="1200" dirty="0" smtClean="0">
              <a:solidFill>
                <a:schemeClr val="tx1"/>
              </a:solidFill>
              <a:effectLst/>
              <a:latin typeface="+mn-lt"/>
              <a:ea typeface="+mn-ea"/>
              <a:cs typeface="+mn-cs"/>
            </a:endParaRPr>
          </a:p>
          <a:p>
            <a:pPr lvl="1" rtl="0" fontAlgn="ctr"/>
            <a:endParaRPr lang="en-US" sz="1400" b="0" i="0" kern="1200" dirty="0" smtClean="0">
              <a:solidFill>
                <a:schemeClr val="tx1"/>
              </a:solidFill>
              <a:effectLst/>
              <a:latin typeface="+mn-lt"/>
              <a:ea typeface="+mn-ea"/>
              <a:cs typeface="+mn-cs"/>
            </a:endParaRPr>
          </a:p>
          <a:p>
            <a:pPr lvl="1" rtl="0" fontAlgn="ctr"/>
            <a:r>
              <a:rPr lang="en-US" sz="1400" b="0" i="0" kern="1200" dirty="0" smtClean="0">
                <a:solidFill>
                  <a:schemeClr val="tx1"/>
                </a:solidFill>
                <a:effectLst/>
                <a:latin typeface="+mn-lt"/>
                <a:ea typeface="+mn-ea"/>
                <a:cs typeface="+mn-cs"/>
              </a:rPr>
              <a:t>Looked at other colleges - Accreditation visits are wonderful opportunities</a:t>
            </a:r>
          </a:p>
          <a:p>
            <a:pPr lvl="1" rtl="0" fontAlgn="ctr"/>
            <a:endParaRPr lang="en-US" sz="1400" b="0" i="0" kern="1200" dirty="0" smtClean="0">
              <a:solidFill>
                <a:schemeClr val="tx1"/>
              </a:solidFill>
              <a:effectLst/>
              <a:latin typeface="+mn-lt"/>
              <a:ea typeface="+mn-ea"/>
              <a:cs typeface="+mn-cs"/>
            </a:endParaRPr>
          </a:p>
          <a:p>
            <a:pPr lvl="1" rtl="0" fontAlgn="ctr"/>
            <a:r>
              <a:rPr lang="en-US" sz="1400" b="0" i="0" kern="1200" dirty="0" smtClean="0">
                <a:solidFill>
                  <a:schemeClr val="tx1"/>
                </a:solidFill>
                <a:effectLst/>
                <a:latin typeface="+mn-lt"/>
                <a:ea typeface="+mn-ea"/>
                <a:cs typeface="+mn-cs"/>
              </a:rPr>
              <a:t>Settled on using a format for our program outcomes assessment and to include curriculum mapping as starting point</a:t>
            </a:r>
            <a:r>
              <a:rPr lang="en-US" sz="1400" b="0" i="0" kern="1200" baseline="0" dirty="0" smtClean="0">
                <a:solidFill>
                  <a:schemeClr val="tx1"/>
                </a:solidFill>
                <a:effectLst/>
                <a:latin typeface="+mn-lt"/>
                <a:ea typeface="+mn-ea"/>
                <a:cs typeface="+mn-cs"/>
              </a:rPr>
              <a:t> so it was clear how all three components of outcomes fit together in each academic program and discipline.  CTE faculty were very familiar with most of this. LDC faculty not so much.</a:t>
            </a:r>
          </a:p>
          <a:p>
            <a:pPr lvl="1" rtl="0" fontAlgn="ctr"/>
            <a:endParaRPr lang="en-US" sz="1400" b="0" i="0" kern="1200" dirty="0" smtClean="0">
              <a:solidFill>
                <a:schemeClr val="tx1"/>
              </a:solidFill>
              <a:effectLst/>
              <a:latin typeface="+mn-lt"/>
              <a:ea typeface="+mn-ea"/>
              <a:cs typeface="+mn-cs"/>
            </a:endParaRPr>
          </a:p>
          <a:p>
            <a:pPr lvl="1" rtl="0" fontAlgn="ctr"/>
            <a:endParaRPr lang="en-US" sz="18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34</a:t>
            </a:fld>
            <a:endParaRPr lang="en-US" altLang="en-US"/>
          </a:p>
        </p:txBody>
      </p:sp>
    </p:spTree>
    <p:extLst>
      <p:ext uri="{BB962C8B-B14F-4D97-AF65-F5344CB8AC3E}">
        <p14:creationId xmlns:p14="http://schemas.microsoft.com/office/powerpoint/2010/main" val="29747039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35</a:t>
            </a:fld>
            <a:endParaRPr lang="en-US" altLang="en-US"/>
          </a:p>
        </p:txBody>
      </p:sp>
    </p:spTree>
    <p:extLst>
      <p:ext uri="{BB962C8B-B14F-4D97-AF65-F5344CB8AC3E}">
        <p14:creationId xmlns:p14="http://schemas.microsoft.com/office/powerpoint/2010/main" val="235826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400" b="0" i="0" kern="1200" dirty="0" smtClean="0">
                <a:solidFill>
                  <a:schemeClr val="tx1"/>
                </a:solidFill>
                <a:effectLst/>
                <a:latin typeface="+mn-lt"/>
                <a:ea typeface="+mn-ea"/>
                <a:cs typeface="+mn-cs"/>
              </a:rPr>
              <a:t>So</a:t>
            </a:r>
            <a:r>
              <a:rPr lang="en-US" sz="1400" b="0" i="0" kern="1200" baseline="0" dirty="0" smtClean="0">
                <a:solidFill>
                  <a:schemeClr val="tx1"/>
                </a:solidFill>
                <a:effectLst/>
                <a:latin typeface="+mn-lt"/>
                <a:ea typeface="+mn-ea"/>
                <a:cs typeface="+mn-cs"/>
              </a:rPr>
              <a:t> w</a:t>
            </a:r>
            <a:r>
              <a:rPr lang="en-US" sz="1400" b="0" i="0" kern="1200" dirty="0" smtClean="0">
                <a:solidFill>
                  <a:schemeClr val="tx1"/>
                </a:solidFill>
                <a:effectLst/>
                <a:latin typeface="+mn-lt"/>
                <a:ea typeface="+mn-ea"/>
                <a:cs typeface="+mn-cs"/>
              </a:rPr>
              <a:t>hy are we all working so hard to get this figured</a:t>
            </a:r>
            <a:r>
              <a:rPr lang="en-US" sz="1400" b="0" i="0" kern="1200" baseline="0" dirty="0" smtClean="0">
                <a:solidFill>
                  <a:schemeClr val="tx1"/>
                </a:solidFill>
                <a:effectLst/>
                <a:latin typeface="+mn-lt"/>
                <a:ea typeface="+mn-ea"/>
                <a:cs typeface="+mn-cs"/>
              </a:rPr>
              <a:t> out?</a:t>
            </a:r>
          </a:p>
          <a:p>
            <a:pPr lvl="1" rtl="0" fontAlgn="ctr"/>
            <a:endParaRPr lang="en-US" sz="1400" b="0" i="0" kern="1200" dirty="0" smtClean="0">
              <a:solidFill>
                <a:schemeClr val="tx1"/>
              </a:solidFill>
              <a:effectLst/>
              <a:latin typeface="+mn-lt"/>
              <a:ea typeface="+mn-ea"/>
              <a:cs typeface="+mn-cs"/>
            </a:endParaRPr>
          </a:p>
          <a:p>
            <a:pPr marL="685800" lvl="1" indent="-228600" rtl="0" fontAlgn="ctr">
              <a:buFont typeface="+mj-lt"/>
              <a:buAutoNum type="arabicPeriod"/>
            </a:pPr>
            <a:r>
              <a:rPr lang="en-US" sz="1400" b="0" i="0" kern="1200" dirty="0" smtClean="0">
                <a:solidFill>
                  <a:schemeClr val="tx1"/>
                </a:solidFill>
                <a:effectLst/>
                <a:latin typeface="+mn-lt"/>
                <a:ea typeface="+mn-ea"/>
                <a:cs typeface="+mn-cs"/>
              </a:rPr>
              <a:t>Well,</a:t>
            </a:r>
            <a:r>
              <a:rPr lang="en-US" sz="1400" b="0" i="0" kern="1200" baseline="0" dirty="0" smtClean="0">
                <a:solidFill>
                  <a:schemeClr val="tx1"/>
                </a:solidFill>
                <a:effectLst/>
                <a:latin typeface="+mn-lt"/>
                <a:ea typeface="+mn-ea"/>
                <a:cs typeface="+mn-cs"/>
              </a:rPr>
              <a:t> </a:t>
            </a:r>
            <a:r>
              <a:rPr lang="en-US" sz="1400" b="0" i="0" kern="1200" dirty="0" smtClean="0">
                <a:solidFill>
                  <a:schemeClr val="tx1"/>
                </a:solidFill>
                <a:effectLst/>
                <a:latin typeface="+mn-lt"/>
                <a:ea typeface="+mn-ea"/>
                <a:cs typeface="+mn-cs"/>
              </a:rPr>
              <a:t>Accreditation tells us we have to- focus on Standard 4.A.3 - </a:t>
            </a:r>
            <a:r>
              <a:rPr lang="en-US" sz="1400" kern="1200" dirty="0" smtClean="0">
                <a:solidFill>
                  <a:schemeClr val="tx1"/>
                </a:solidFill>
                <a:effectLst/>
                <a:latin typeface="+mn-lt"/>
                <a:ea typeface="+mn-ea"/>
                <a:cs typeface="+mn-cs"/>
              </a:rPr>
              <a:t>The institution documents, through an effective, regular, and comprehensive system of assessment of student achievement, that students who complete its educational courses, programs, and degrees, wherever offered and however delivered, achieve identified course, program, and degree learning outcomes. Faculty with teaching responsibilities are responsible for evaluating student achievement of clearly identified learning outcomes.</a:t>
            </a:r>
            <a:endParaRPr lang="en-US" sz="1400" b="0" i="0" kern="1200" dirty="0" smtClean="0">
              <a:solidFill>
                <a:schemeClr val="tx1"/>
              </a:solidFill>
              <a:effectLst/>
              <a:latin typeface="+mn-lt"/>
              <a:ea typeface="+mn-ea"/>
              <a:cs typeface="+mn-cs"/>
            </a:endParaRPr>
          </a:p>
          <a:p>
            <a:pPr marL="685800" lvl="1" indent="-228600" rtl="0" fontAlgn="ctr">
              <a:buFont typeface="+mj-lt"/>
              <a:buAutoNum type="arabicPeriod"/>
            </a:pPr>
            <a:r>
              <a:rPr lang="en-US" sz="1400" b="0" i="0" kern="1200" dirty="0" smtClean="0">
                <a:solidFill>
                  <a:schemeClr val="tx1"/>
                </a:solidFill>
                <a:effectLst/>
                <a:latin typeface="+mn-lt"/>
                <a:ea typeface="+mn-ea"/>
                <a:cs typeface="+mn-cs"/>
              </a:rPr>
              <a:t>But</a:t>
            </a:r>
            <a:r>
              <a:rPr lang="en-US" sz="1400" b="0" i="0" kern="1200" baseline="0" dirty="0" smtClean="0">
                <a:solidFill>
                  <a:schemeClr val="tx1"/>
                </a:solidFill>
                <a:effectLst/>
                <a:latin typeface="+mn-lt"/>
                <a:ea typeface="+mn-ea"/>
                <a:cs typeface="+mn-cs"/>
              </a:rPr>
              <a:t> most of us</a:t>
            </a:r>
            <a:r>
              <a:rPr lang="en-US" sz="1400" b="0" i="0" kern="1200" dirty="0" smtClean="0">
                <a:solidFill>
                  <a:schemeClr val="tx1"/>
                </a:solidFill>
                <a:effectLst/>
                <a:latin typeface="+mn-lt"/>
                <a:ea typeface="+mn-ea"/>
                <a:cs typeface="+mn-cs"/>
              </a:rPr>
              <a:t> have been dealing with this for years now - mention CIA workshop nearly 10 years ago at LCC that focused on this topic. But the</a:t>
            </a:r>
            <a:r>
              <a:rPr lang="en-US" sz="1400" b="0" i="0" kern="1200" baseline="0" dirty="0" smtClean="0">
                <a:solidFill>
                  <a:schemeClr val="tx1"/>
                </a:solidFill>
                <a:effectLst/>
                <a:latin typeface="+mn-lt"/>
                <a:ea typeface="+mn-ea"/>
                <a:cs typeface="+mn-cs"/>
              </a:rPr>
              <a:t> NWCCU clearly feels many of us still have a ways to go with this and is not letting go!</a:t>
            </a:r>
            <a:endParaRPr lang="en-US" sz="1400" b="0" i="0" kern="1200" dirty="0" smtClean="0">
              <a:solidFill>
                <a:schemeClr val="tx1"/>
              </a:solidFill>
              <a:effectLst/>
              <a:latin typeface="+mn-lt"/>
              <a:ea typeface="+mn-ea"/>
              <a:cs typeface="+mn-cs"/>
            </a:endParaRPr>
          </a:p>
          <a:p>
            <a:pPr marL="685800" lvl="1" indent="-228600" rtl="0" fontAlgn="ctr">
              <a:buFont typeface="+mj-lt"/>
              <a:buAutoNum type="arabicPeriod"/>
            </a:pPr>
            <a:r>
              <a:rPr lang="en-US" sz="1400" b="0" i="0" kern="1200" dirty="0" smtClean="0">
                <a:solidFill>
                  <a:schemeClr val="tx1"/>
                </a:solidFill>
                <a:effectLst/>
                <a:latin typeface="+mn-lt"/>
                <a:ea typeface="+mn-ea"/>
                <a:cs typeface="+mn-cs"/>
              </a:rPr>
              <a:t>And there is a good reason for that. It really is the right thing to do</a:t>
            </a:r>
            <a:r>
              <a:rPr lang="en-US" sz="1400" b="0" i="0" kern="1200" baseline="0" dirty="0" smtClean="0">
                <a:solidFill>
                  <a:schemeClr val="tx1"/>
                </a:solidFill>
                <a:effectLst/>
                <a:latin typeface="+mn-lt"/>
                <a:ea typeface="+mn-ea"/>
                <a:cs typeface="+mn-cs"/>
              </a:rPr>
              <a:t> and it benefits students.</a:t>
            </a:r>
          </a:p>
          <a:p>
            <a:pPr marL="685800" lvl="1" indent="-228600" rtl="0" fontAlgn="ctr">
              <a:buFont typeface="+mj-lt"/>
              <a:buAutoNum type="arabicPeriod"/>
            </a:pPr>
            <a:endParaRPr lang="en-US" sz="1800" b="0" i="0" kern="1200" dirty="0" smtClean="0">
              <a:solidFill>
                <a:schemeClr val="tx1"/>
              </a:solidFill>
              <a:effectLst/>
              <a:latin typeface="+mn-lt"/>
              <a:ea typeface="+mn-ea"/>
              <a:cs typeface="+mn-cs"/>
            </a:endParaRPr>
          </a:p>
          <a:p>
            <a:endParaRPr lang="en-US" sz="1800" dirty="0"/>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4</a:t>
            </a:fld>
            <a:endParaRPr lang="en-US" altLang="en-US"/>
          </a:p>
        </p:txBody>
      </p:sp>
    </p:spTree>
    <p:extLst>
      <p:ext uri="{BB962C8B-B14F-4D97-AF65-F5344CB8AC3E}">
        <p14:creationId xmlns:p14="http://schemas.microsoft.com/office/powerpoint/2010/main" val="1550774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400" b="0" i="0" kern="1200" dirty="0" smtClean="0">
                <a:solidFill>
                  <a:schemeClr val="tx1"/>
                </a:solidFill>
                <a:effectLst/>
                <a:latin typeface="+mn-lt"/>
                <a:ea typeface="+mn-ea"/>
                <a:cs typeface="+mn-cs"/>
              </a:rPr>
              <a:t>Our college planning process (which of course is mostly tied to Accreditation)</a:t>
            </a:r>
          </a:p>
          <a:p>
            <a:pPr rtl="0" fontAlgn="ctr"/>
            <a:endParaRPr lang="en-US" sz="1400" b="0" i="0" kern="1200" dirty="0" smtClean="0">
              <a:solidFill>
                <a:schemeClr val="tx1"/>
              </a:solidFill>
              <a:effectLst/>
              <a:latin typeface="+mn-lt"/>
              <a:ea typeface="+mn-ea"/>
              <a:cs typeface="+mn-cs"/>
            </a:endParaRPr>
          </a:p>
          <a:p>
            <a:pPr lvl="1" rtl="0" fontAlgn="ctr"/>
            <a:r>
              <a:rPr lang="en-US" sz="1400" b="0" i="0" kern="1200" dirty="0" smtClean="0">
                <a:solidFill>
                  <a:schemeClr val="tx1"/>
                </a:solidFill>
                <a:effectLst/>
                <a:latin typeface="+mn-lt"/>
                <a:ea typeface="+mn-ea"/>
                <a:cs typeface="+mn-cs"/>
              </a:rPr>
              <a:t>At SWOCC, we have </a:t>
            </a:r>
            <a:r>
              <a:rPr lang="en-US" sz="1400" b="1" i="0" kern="1200" dirty="0" smtClean="0">
                <a:solidFill>
                  <a:schemeClr val="tx1"/>
                </a:solidFill>
                <a:effectLst/>
                <a:latin typeface="+mn-lt"/>
                <a:ea typeface="+mn-ea"/>
                <a:cs typeface="+mn-cs"/>
              </a:rPr>
              <a:t>SIs</a:t>
            </a:r>
            <a:r>
              <a:rPr lang="en-US" sz="1400" b="0" i="0" kern="1200" dirty="0" smtClean="0">
                <a:solidFill>
                  <a:schemeClr val="tx1"/>
                </a:solidFill>
                <a:effectLst/>
                <a:latin typeface="+mn-lt"/>
                <a:ea typeface="+mn-ea"/>
                <a:cs typeface="+mn-cs"/>
              </a:rPr>
              <a:t> that track how well we are accomplishing our objectives and core themes - creating new SIs for the outcomes assessment work - one for program outcomes assessment and one for Gen Ed outcomes assessment – both tied to our LEARNING AND ACHIEVEMENT</a:t>
            </a:r>
            <a:r>
              <a:rPr lang="en-US" sz="1400" b="0" i="0" kern="1200" baseline="0" dirty="0" smtClean="0">
                <a:solidFill>
                  <a:schemeClr val="tx1"/>
                </a:solidFill>
                <a:effectLst/>
                <a:latin typeface="+mn-lt"/>
                <a:ea typeface="+mn-ea"/>
                <a:cs typeface="+mn-cs"/>
              </a:rPr>
              <a:t> CORE THEME, and our LA3 Objective - </a:t>
            </a:r>
            <a:r>
              <a:rPr lang="en-US" sz="1400" b="1" dirty="0" smtClean="0"/>
              <a:t>Students demonstrate they have met learning outcomes.</a:t>
            </a:r>
            <a:endParaRPr lang="en-US" sz="1400" b="1" i="0" kern="1200" dirty="0" smtClean="0">
              <a:solidFill>
                <a:schemeClr val="tx1"/>
              </a:solidFill>
              <a:effectLst/>
              <a:latin typeface="+mn-lt"/>
              <a:ea typeface="+mn-ea"/>
              <a:cs typeface="+mn-cs"/>
            </a:endParaRPr>
          </a:p>
          <a:p>
            <a:pPr lvl="1" rtl="0" fontAlgn="ctr"/>
            <a:endParaRPr lang="en-US" sz="1400" b="0" i="0" kern="1200" dirty="0" smtClean="0">
              <a:solidFill>
                <a:schemeClr val="tx1"/>
              </a:solidFill>
              <a:effectLst/>
              <a:latin typeface="+mn-lt"/>
              <a:ea typeface="+mn-ea"/>
              <a:cs typeface="+mn-cs"/>
            </a:endParaRPr>
          </a:p>
          <a:p>
            <a:pPr lvl="1" rtl="0" fontAlgn="ctr"/>
            <a:r>
              <a:rPr lang="en-US" sz="1400" b="1" i="0" kern="1200" dirty="0" smtClean="0">
                <a:solidFill>
                  <a:schemeClr val="tx1"/>
                </a:solidFill>
                <a:effectLst/>
                <a:latin typeface="+mn-lt"/>
                <a:ea typeface="+mn-ea"/>
                <a:cs typeface="+mn-cs"/>
              </a:rPr>
              <a:t>Program Viability </a:t>
            </a:r>
            <a:r>
              <a:rPr lang="en-US" sz="1400" b="0" i="0" kern="1200" dirty="0" smtClean="0">
                <a:solidFill>
                  <a:schemeClr val="tx1"/>
                </a:solidFill>
                <a:effectLst/>
                <a:latin typeface="+mn-lt"/>
                <a:ea typeface="+mn-ea"/>
                <a:cs typeface="+mn-cs"/>
              </a:rPr>
              <a:t>- our PV rubric that is now part of our SLOAP process</a:t>
            </a:r>
          </a:p>
          <a:p>
            <a:pPr lvl="2" rtl="0" fontAlgn="ctr"/>
            <a:r>
              <a:rPr lang="en-US" sz="1400" b="0" i="0" kern="1200" dirty="0" smtClean="0">
                <a:solidFill>
                  <a:schemeClr val="tx1"/>
                </a:solidFill>
                <a:effectLst/>
                <a:latin typeface="+mn-lt"/>
                <a:ea typeface="+mn-ea"/>
                <a:cs typeface="+mn-cs"/>
              </a:rPr>
              <a:t>What PV is and how the Outcomes part fits into the overall program viability score</a:t>
            </a:r>
            <a:r>
              <a:rPr lang="en-US" sz="1400" b="0" i="0" kern="1200" baseline="0" dirty="0" smtClean="0">
                <a:solidFill>
                  <a:schemeClr val="tx1"/>
                </a:solidFill>
                <a:effectLst/>
                <a:latin typeface="+mn-lt"/>
                <a:ea typeface="+mn-ea"/>
                <a:cs typeface="+mn-cs"/>
              </a:rPr>
              <a:t> – </a:t>
            </a:r>
            <a:r>
              <a:rPr lang="en-US" sz="1400" b="1" i="0" u="sng" kern="1200" baseline="0" dirty="0" smtClean="0">
                <a:solidFill>
                  <a:schemeClr val="tx1"/>
                </a:solidFill>
                <a:effectLst/>
                <a:latin typeface="+mn-lt"/>
                <a:ea typeface="+mn-ea"/>
                <a:cs typeface="+mn-cs"/>
              </a:rPr>
              <a:t>PROGRAM VIABILITY RUBRIC ON OUTCOMES ASSESSMENT </a:t>
            </a:r>
            <a:r>
              <a:rPr lang="en-US" sz="1400" b="0" i="0" u="none" kern="1200" baseline="0" dirty="0" smtClean="0">
                <a:solidFill>
                  <a:schemeClr val="tx1"/>
                </a:solidFill>
                <a:effectLst/>
                <a:latin typeface="+mn-lt"/>
                <a:ea typeface="+mn-ea"/>
                <a:cs typeface="+mn-cs"/>
              </a:rPr>
              <a:t>(refer to handout in packet)</a:t>
            </a:r>
            <a:endParaRPr lang="en-US" sz="1400" b="1" i="0" u="sng" kern="1200" dirty="0" smtClean="0">
              <a:solidFill>
                <a:schemeClr val="tx1"/>
              </a:solidFill>
              <a:effectLst/>
              <a:latin typeface="+mn-lt"/>
              <a:ea typeface="+mn-ea"/>
              <a:cs typeface="+mn-cs"/>
            </a:endParaRPr>
          </a:p>
          <a:p>
            <a:pPr lvl="2" rtl="0" fontAlgn="ctr"/>
            <a:r>
              <a:rPr lang="en-US" sz="1400" b="0" i="0" u="sng" kern="1200" dirty="0" smtClean="0">
                <a:solidFill>
                  <a:schemeClr val="tx1"/>
                </a:solidFill>
                <a:effectLst/>
                <a:latin typeface="+mn-lt"/>
                <a:ea typeface="+mn-ea"/>
                <a:cs typeface="+mn-cs"/>
              </a:rPr>
              <a:t>SHARE</a:t>
            </a:r>
            <a:r>
              <a:rPr lang="en-US" sz="1400" b="0" i="0" kern="1200" dirty="0" smtClean="0">
                <a:solidFill>
                  <a:schemeClr val="tx1"/>
                </a:solidFill>
                <a:effectLst/>
                <a:latin typeface="+mn-lt"/>
                <a:ea typeface="+mn-ea"/>
                <a:cs typeface="+mn-cs"/>
              </a:rPr>
              <a:t> the program</a:t>
            </a:r>
            <a:r>
              <a:rPr lang="en-US" sz="1400" b="0" i="0" kern="1200" baseline="0" dirty="0" smtClean="0">
                <a:solidFill>
                  <a:schemeClr val="tx1"/>
                </a:solidFill>
                <a:effectLst/>
                <a:latin typeface="+mn-lt"/>
                <a:ea typeface="+mn-ea"/>
                <a:cs typeface="+mn-cs"/>
              </a:rPr>
              <a:t> </a:t>
            </a:r>
            <a:r>
              <a:rPr lang="en-US" sz="1400" b="0" i="0" kern="1200" dirty="0" smtClean="0">
                <a:solidFill>
                  <a:schemeClr val="tx1"/>
                </a:solidFill>
                <a:effectLst/>
                <a:latin typeface="+mn-lt"/>
                <a:ea typeface="+mn-ea"/>
                <a:cs typeface="+mn-cs"/>
              </a:rPr>
              <a:t>scores from last year to this year.</a:t>
            </a:r>
          </a:p>
          <a:p>
            <a:pPr lvl="2" rtl="0" fontAlgn="ctr"/>
            <a:r>
              <a:rPr lang="en-US" sz="1800" b="0" i="0" kern="1200" dirty="0" smtClean="0">
                <a:solidFill>
                  <a:schemeClr val="tx1"/>
                </a:solidFill>
                <a:effectLst/>
                <a:latin typeface="+mn-lt"/>
                <a:ea typeface="+mn-ea"/>
                <a:cs typeface="+mn-cs"/>
              </a:rPr>
              <a:t>__________________</a:t>
            </a:r>
          </a:p>
          <a:p>
            <a:pPr lvl="2" rtl="0" fontAlgn="ctr"/>
            <a:endParaRPr lang="en-US" sz="1800" b="0" i="0" kern="1200" dirty="0" smtClean="0">
              <a:solidFill>
                <a:schemeClr val="tx1"/>
              </a:solidFill>
              <a:effectLst/>
              <a:latin typeface="+mn-lt"/>
              <a:ea typeface="+mn-ea"/>
              <a:cs typeface="+mn-cs"/>
            </a:endParaRPr>
          </a:p>
          <a:p>
            <a:pPr lvl="2" rtl="0" fontAlgn="ctr"/>
            <a:r>
              <a:rPr lang="en-US" sz="1800" b="0" i="0" kern="1200" dirty="0" smtClean="0">
                <a:solidFill>
                  <a:schemeClr val="tx1"/>
                </a:solidFill>
                <a:effectLst/>
                <a:latin typeface="+mn-lt"/>
                <a:ea typeface="+mn-ea"/>
                <a:cs typeface="+mn-cs"/>
              </a:rPr>
              <a:t>Program Reviews</a:t>
            </a:r>
            <a:r>
              <a:rPr lang="en-US" sz="1800" b="0" i="0" kern="1200" baseline="0" dirty="0" smtClean="0">
                <a:solidFill>
                  <a:schemeClr val="tx1"/>
                </a:solidFill>
                <a:effectLst/>
                <a:latin typeface="+mn-lt"/>
                <a:ea typeface="+mn-ea"/>
                <a:cs typeface="+mn-cs"/>
              </a:rPr>
              <a:t> – next page</a:t>
            </a:r>
            <a:endParaRPr lang="en-US" sz="1800" b="0" i="0" kern="1200" dirty="0" smtClean="0">
              <a:solidFill>
                <a:schemeClr val="tx1"/>
              </a:solidFill>
              <a:effectLst/>
              <a:latin typeface="+mn-lt"/>
              <a:ea typeface="+mn-ea"/>
              <a:cs typeface="+mn-cs"/>
            </a:endParaRPr>
          </a:p>
          <a:p>
            <a:pPr lvl="2" rtl="0" fontAlgn="ctr"/>
            <a:endParaRPr lang="en-US" sz="1800" b="0" i="0" kern="1200" dirty="0" smtClean="0">
              <a:solidFill>
                <a:schemeClr val="tx1"/>
              </a:solidFill>
              <a:effectLst/>
              <a:latin typeface="+mn-lt"/>
              <a:ea typeface="+mn-ea"/>
              <a:cs typeface="+mn-cs"/>
            </a:endParaRPr>
          </a:p>
          <a:p>
            <a:pPr lvl="2" rtl="0" fontAlgn="ctr"/>
            <a:endParaRPr lang="en-US" sz="1800" b="0" i="0" kern="1200" dirty="0" smtClean="0">
              <a:solidFill>
                <a:schemeClr val="tx1"/>
              </a:solidFill>
              <a:effectLst/>
              <a:latin typeface="+mn-lt"/>
              <a:ea typeface="+mn-ea"/>
              <a:cs typeface="+mn-cs"/>
            </a:endParaRPr>
          </a:p>
          <a:p>
            <a:endParaRPr lang="en-US" sz="1800" dirty="0"/>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5</a:t>
            </a:fld>
            <a:endParaRPr lang="en-US" altLang="en-US"/>
          </a:p>
        </p:txBody>
      </p:sp>
    </p:spTree>
    <p:extLst>
      <p:ext uri="{BB962C8B-B14F-4D97-AF65-F5344CB8AC3E}">
        <p14:creationId xmlns:p14="http://schemas.microsoft.com/office/powerpoint/2010/main" val="1133506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rtl="0" fontAlgn="ctr"/>
            <a:r>
              <a:rPr lang="en-US" sz="1400" b="1" i="0" kern="1200" dirty="0" smtClean="0">
                <a:solidFill>
                  <a:schemeClr val="tx1"/>
                </a:solidFill>
                <a:effectLst/>
                <a:latin typeface="+mn-lt"/>
                <a:ea typeface="+mn-ea"/>
                <a:cs typeface="+mn-cs"/>
              </a:rPr>
              <a:t>Program Review- </a:t>
            </a:r>
            <a:r>
              <a:rPr lang="en-US" sz="1400" b="0" i="0" kern="1200" dirty="0" smtClean="0">
                <a:solidFill>
                  <a:schemeClr val="tx1"/>
                </a:solidFill>
                <a:effectLst/>
                <a:latin typeface="+mn-lt"/>
                <a:ea typeface="+mn-ea"/>
                <a:cs typeface="+mn-cs"/>
              </a:rPr>
              <a:t>Academic and Operational - both tied to budget – </a:t>
            </a:r>
            <a:r>
              <a:rPr lang="en-US" sz="1400" b="1" i="0" u="sng" kern="1200" dirty="0" smtClean="0">
                <a:solidFill>
                  <a:schemeClr val="tx1"/>
                </a:solidFill>
                <a:effectLst/>
                <a:latin typeface="+mn-lt"/>
                <a:ea typeface="+mn-ea"/>
                <a:cs typeface="+mn-cs"/>
              </a:rPr>
              <a:t>PROGRAM REVIEW TEMPLATE </a:t>
            </a:r>
            <a:r>
              <a:rPr lang="en-US" sz="1400" b="0" i="0" u="none" kern="1200" dirty="0" smtClean="0">
                <a:solidFill>
                  <a:schemeClr val="tx1"/>
                </a:solidFill>
                <a:effectLst/>
                <a:latin typeface="+mn-lt"/>
                <a:ea typeface="+mn-ea"/>
                <a:cs typeface="+mn-cs"/>
              </a:rPr>
              <a:t>(refer</a:t>
            </a:r>
            <a:r>
              <a:rPr lang="en-US" sz="1400" b="0" i="0" u="none" kern="1200" baseline="0" dirty="0" smtClean="0">
                <a:solidFill>
                  <a:schemeClr val="tx1"/>
                </a:solidFill>
                <a:effectLst/>
                <a:latin typeface="+mn-lt"/>
                <a:ea typeface="+mn-ea"/>
                <a:cs typeface="+mn-cs"/>
              </a:rPr>
              <a:t> to handout in packet)</a:t>
            </a:r>
            <a:endParaRPr lang="en-US" sz="1400" b="1" i="0" u="sng" kern="1200" dirty="0" smtClean="0">
              <a:solidFill>
                <a:schemeClr val="tx1"/>
              </a:solidFill>
              <a:effectLst/>
              <a:latin typeface="+mn-lt"/>
              <a:ea typeface="+mn-ea"/>
              <a:cs typeface="+mn-cs"/>
            </a:endParaRPr>
          </a:p>
          <a:p>
            <a:pPr lvl="2" rtl="0" fontAlgn="ctr"/>
            <a:r>
              <a:rPr lang="en-US" sz="1400" b="0" i="0" kern="1200" dirty="0" smtClean="0">
                <a:solidFill>
                  <a:schemeClr val="tx1"/>
                </a:solidFill>
                <a:effectLst/>
                <a:latin typeface="+mn-lt"/>
                <a:ea typeface="+mn-ea"/>
                <a:cs typeface="+mn-cs"/>
              </a:rPr>
              <a:t>PR done in fall for past year (look at 4 years of data).</a:t>
            </a:r>
          </a:p>
          <a:p>
            <a:pPr lvl="2" rtl="0" fontAlgn="ctr"/>
            <a:endParaRPr lang="en-US" sz="1400" b="0" i="0" kern="1200" dirty="0" smtClean="0">
              <a:solidFill>
                <a:schemeClr val="tx1"/>
              </a:solidFill>
              <a:effectLst/>
              <a:latin typeface="+mn-lt"/>
              <a:ea typeface="+mn-ea"/>
              <a:cs typeface="+mn-cs"/>
            </a:endParaRPr>
          </a:p>
          <a:p>
            <a:pPr lvl="2" rtl="0" fontAlgn="ctr"/>
            <a:r>
              <a:rPr lang="en-US" sz="1400" b="0" i="0" kern="1200" dirty="0" smtClean="0">
                <a:solidFill>
                  <a:schemeClr val="tx1"/>
                </a:solidFill>
                <a:effectLst/>
                <a:latin typeface="+mn-lt"/>
                <a:ea typeface="+mn-ea"/>
                <a:cs typeface="+mn-cs"/>
              </a:rPr>
              <a:t>Template includes progress made on </a:t>
            </a:r>
            <a:r>
              <a:rPr lang="en-US" sz="1400" b="0" i="0" u="sng" kern="1200" dirty="0" smtClean="0">
                <a:solidFill>
                  <a:schemeClr val="tx1"/>
                </a:solidFill>
                <a:effectLst/>
                <a:latin typeface="+mn-lt"/>
                <a:ea typeface="+mn-ea"/>
                <a:cs typeface="+mn-cs"/>
              </a:rPr>
              <a:t>Outcomes Assessment</a:t>
            </a:r>
          </a:p>
          <a:p>
            <a:pPr lvl="2" rtl="0" fontAlgn="ctr"/>
            <a:endParaRPr lang="en-US" sz="1400" b="0" i="0" u="sng" kern="1200" dirty="0" smtClean="0">
              <a:solidFill>
                <a:schemeClr val="tx1"/>
              </a:solidFill>
              <a:effectLst/>
              <a:latin typeface="+mn-lt"/>
              <a:ea typeface="+mn-ea"/>
              <a:cs typeface="+mn-cs"/>
            </a:endParaRPr>
          </a:p>
          <a:p>
            <a:pPr lvl="2" rtl="0" fontAlgn="ctr"/>
            <a:r>
              <a:rPr lang="en-US" sz="1400" b="0" i="0" kern="1200" dirty="0" smtClean="0">
                <a:solidFill>
                  <a:schemeClr val="tx1"/>
                </a:solidFill>
                <a:effectLst/>
                <a:latin typeface="+mn-lt"/>
                <a:ea typeface="+mn-ea"/>
                <a:cs typeface="+mn-cs"/>
              </a:rPr>
              <a:t>PR due in early Dec with Projects list that includes budget requests for following 2 years.</a:t>
            </a:r>
          </a:p>
          <a:p>
            <a:pPr lvl="2" rtl="0" fontAlgn="ctr"/>
            <a:endParaRPr lang="en-US" sz="1400" b="0" i="0" kern="1200" dirty="0" smtClean="0">
              <a:solidFill>
                <a:schemeClr val="tx1"/>
              </a:solidFill>
              <a:effectLst/>
              <a:latin typeface="+mn-lt"/>
              <a:ea typeface="+mn-ea"/>
              <a:cs typeface="+mn-cs"/>
            </a:endParaRPr>
          </a:p>
          <a:p>
            <a:pPr lvl="2" rtl="0" fontAlgn="ctr"/>
            <a:r>
              <a:rPr lang="en-US" sz="1400" b="0" i="0" kern="1200" dirty="0" smtClean="0">
                <a:solidFill>
                  <a:schemeClr val="tx1"/>
                </a:solidFill>
                <a:effectLst/>
                <a:latin typeface="+mn-lt"/>
                <a:ea typeface="+mn-ea"/>
                <a:cs typeface="+mn-cs"/>
              </a:rPr>
              <a:t>Deans and VPI review and prioritize budget requests for following year by early January and take back to Faculty for review and feedback.</a:t>
            </a:r>
          </a:p>
          <a:p>
            <a:pPr lvl="2" rtl="0" fontAlgn="ctr"/>
            <a:endParaRPr lang="en-US" sz="1400" b="0" i="0" kern="1200" dirty="0" smtClean="0">
              <a:solidFill>
                <a:schemeClr val="tx1"/>
              </a:solidFill>
              <a:effectLst/>
              <a:latin typeface="+mn-lt"/>
              <a:ea typeface="+mn-ea"/>
              <a:cs typeface="+mn-cs"/>
            </a:endParaRPr>
          </a:p>
          <a:p>
            <a:pPr lvl="2" rtl="0" fontAlgn="ctr"/>
            <a:r>
              <a:rPr lang="en-US" sz="1400" b="0" i="0" kern="1200" dirty="0" smtClean="0">
                <a:solidFill>
                  <a:schemeClr val="tx1"/>
                </a:solidFill>
                <a:effectLst/>
                <a:latin typeface="+mn-lt"/>
                <a:ea typeface="+mn-ea"/>
                <a:cs typeface="+mn-cs"/>
              </a:rPr>
              <a:t>Budget requests brought to college Budget Committee and ET for approval in late winter.</a:t>
            </a:r>
          </a:p>
          <a:p>
            <a:endParaRPr lang="en-US" dirty="0"/>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6</a:t>
            </a:fld>
            <a:endParaRPr lang="en-US" altLang="en-US"/>
          </a:p>
        </p:txBody>
      </p:sp>
    </p:spTree>
    <p:extLst>
      <p:ext uri="{BB962C8B-B14F-4D97-AF65-F5344CB8AC3E}">
        <p14:creationId xmlns:p14="http://schemas.microsoft.com/office/powerpoint/2010/main" val="124695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400" b="1" i="0" u="none" kern="1200" dirty="0" smtClean="0">
                <a:solidFill>
                  <a:schemeClr val="tx1"/>
                </a:solidFill>
                <a:effectLst/>
                <a:latin typeface="+mn-lt"/>
                <a:ea typeface="+mn-ea"/>
                <a:cs typeface="+mn-cs"/>
              </a:rPr>
              <a:t>Outcomes Assessment process at SWOCC</a:t>
            </a:r>
          </a:p>
          <a:p>
            <a:pPr lvl="1" rtl="0" fontAlgn="ctr"/>
            <a:r>
              <a:rPr lang="en-US" sz="1400" b="0" i="0" kern="1200" dirty="0" smtClean="0">
                <a:solidFill>
                  <a:schemeClr val="tx1"/>
                </a:solidFill>
                <a:effectLst/>
                <a:latin typeface="+mn-lt"/>
                <a:ea typeface="+mn-ea"/>
                <a:cs typeface="+mn-cs"/>
              </a:rPr>
              <a:t>Started putting our plan together </a:t>
            </a:r>
            <a:r>
              <a:rPr lang="en-US" sz="1400" b="1" i="0" kern="1200" dirty="0" smtClean="0">
                <a:solidFill>
                  <a:schemeClr val="tx1"/>
                </a:solidFill>
                <a:effectLst/>
                <a:latin typeface="+mn-lt"/>
                <a:ea typeface="+mn-ea"/>
                <a:cs typeface="+mn-cs"/>
              </a:rPr>
              <a:t>Fall 2014 </a:t>
            </a:r>
            <a:r>
              <a:rPr lang="en-US" sz="1400" b="0" i="0" kern="1200" dirty="0" smtClean="0">
                <a:solidFill>
                  <a:schemeClr val="tx1"/>
                </a:solidFill>
                <a:effectLst/>
                <a:latin typeface="+mn-lt"/>
                <a:ea typeface="+mn-ea"/>
                <a:cs typeface="+mn-cs"/>
              </a:rPr>
              <a:t>in response to Mid-Cycle Evaluation Report that was due March 2015. We knew we had to address all three levels of outcomes</a:t>
            </a:r>
            <a:r>
              <a:rPr lang="en-US" sz="1400" b="0" i="0" kern="1200" baseline="0" dirty="0" smtClean="0">
                <a:solidFill>
                  <a:schemeClr val="tx1"/>
                </a:solidFill>
                <a:effectLst/>
                <a:latin typeface="+mn-lt"/>
                <a:ea typeface="+mn-ea"/>
                <a:cs typeface="+mn-cs"/>
              </a:rPr>
              <a:t> assessment and get faculty buy-in.</a:t>
            </a:r>
            <a:endParaRPr lang="en-US" sz="1400" b="0" i="0" kern="1200" dirty="0" smtClean="0">
              <a:solidFill>
                <a:schemeClr val="tx1"/>
              </a:solidFill>
              <a:effectLst/>
              <a:latin typeface="+mn-lt"/>
              <a:ea typeface="+mn-ea"/>
              <a:cs typeface="+mn-cs"/>
            </a:endParaRPr>
          </a:p>
          <a:p>
            <a:pPr lvl="1" rtl="0" fontAlgn="ctr"/>
            <a:endParaRPr lang="en-US" sz="1400" b="0" i="0" kern="1200" dirty="0" smtClean="0">
              <a:solidFill>
                <a:schemeClr val="tx1"/>
              </a:solidFill>
              <a:effectLst/>
              <a:latin typeface="+mn-lt"/>
              <a:ea typeface="+mn-ea"/>
              <a:cs typeface="+mn-cs"/>
            </a:endParaRPr>
          </a:p>
          <a:p>
            <a:pPr lvl="1" rtl="0" fontAlgn="ctr"/>
            <a:r>
              <a:rPr lang="en-US" sz="1400" b="0" i="0" kern="1200" dirty="0" smtClean="0">
                <a:solidFill>
                  <a:schemeClr val="tx1"/>
                </a:solidFill>
                <a:effectLst/>
                <a:latin typeface="+mn-lt"/>
                <a:ea typeface="+mn-ea"/>
                <a:cs typeface="+mn-cs"/>
              </a:rPr>
              <a:t>Looked at other colleges - Accreditation visits are wonderful opportunities</a:t>
            </a:r>
          </a:p>
          <a:p>
            <a:pPr lvl="1" rtl="0" fontAlgn="ctr"/>
            <a:endParaRPr lang="en-US" sz="1400" b="0" i="0" kern="1200" dirty="0" smtClean="0">
              <a:solidFill>
                <a:schemeClr val="tx1"/>
              </a:solidFill>
              <a:effectLst/>
              <a:latin typeface="+mn-lt"/>
              <a:ea typeface="+mn-ea"/>
              <a:cs typeface="+mn-cs"/>
            </a:endParaRPr>
          </a:p>
          <a:p>
            <a:pPr lvl="1" rtl="0" fontAlgn="ctr"/>
            <a:r>
              <a:rPr lang="en-US" sz="1400" b="0" i="0" kern="1200" dirty="0" smtClean="0">
                <a:solidFill>
                  <a:schemeClr val="tx1"/>
                </a:solidFill>
                <a:effectLst/>
                <a:latin typeface="+mn-lt"/>
                <a:ea typeface="+mn-ea"/>
                <a:cs typeface="+mn-cs"/>
              </a:rPr>
              <a:t>Settled on using a format for our program outcomes assessment and to include curriculum mapping as starting point</a:t>
            </a:r>
            <a:r>
              <a:rPr lang="en-US" sz="1400" b="0" i="0" kern="1200" baseline="0" dirty="0" smtClean="0">
                <a:solidFill>
                  <a:schemeClr val="tx1"/>
                </a:solidFill>
                <a:effectLst/>
                <a:latin typeface="+mn-lt"/>
                <a:ea typeface="+mn-ea"/>
                <a:cs typeface="+mn-cs"/>
              </a:rPr>
              <a:t> so it was clear how all three components of outcomes fit together in each academic program and discipline.  CTE faculty were very familiar with most of this. LDC faculty not so much.</a:t>
            </a:r>
          </a:p>
          <a:p>
            <a:pPr lvl="1" rtl="0" fontAlgn="ctr"/>
            <a:endParaRPr lang="en-US" sz="1400" b="0" i="0" kern="1200" dirty="0" smtClean="0">
              <a:solidFill>
                <a:schemeClr val="tx1"/>
              </a:solidFill>
              <a:effectLst/>
              <a:latin typeface="+mn-lt"/>
              <a:ea typeface="+mn-ea"/>
              <a:cs typeface="+mn-cs"/>
            </a:endParaRPr>
          </a:p>
          <a:p>
            <a:pPr lvl="1" rtl="0" fontAlgn="ctr"/>
            <a:endParaRPr lang="en-US" sz="18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7</a:t>
            </a:fld>
            <a:endParaRPr lang="en-US" altLang="en-US"/>
          </a:p>
        </p:txBody>
      </p:sp>
    </p:spTree>
    <p:extLst>
      <p:ext uri="{BB962C8B-B14F-4D97-AF65-F5344CB8AC3E}">
        <p14:creationId xmlns:p14="http://schemas.microsoft.com/office/powerpoint/2010/main" val="2974703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b="0" i="0" kern="1200" dirty="0" smtClean="0">
                <a:solidFill>
                  <a:schemeClr val="tx1"/>
                </a:solidFill>
                <a:effectLst/>
                <a:latin typeface="+mn-lt"/>
                <a:ea typeface="+mn-ea"/>
                <a:cs typeface="+mn-cs"/>
              </a:rPr>
              <a:t>SHARE </a:t>
            </a:r>
            <a:r>
              <a:rPr lang="en-US" sz="1400" b="1" i="0" kern="1200" dirty="0" smtClean="0">
                <a:solidFill>
                  <a:schemeClr val="tx1"/>
                </a:solidFill>
                <a:effectLst/>
                <a:latin typeface="+mn-lt"/>
                <a:ea typeface="+mn-ea"/>
                <a:cs typeface="+mn-cs"/>
              </a:rPr>
              <a:t>Outcomes Assessment Flow Chart – </a:t>
            </a:r>
            <a:r>
              <a:rPr lang="en-US" sz="1400" b="1" i="0" u="sng" kern="1200" dirty="0" smtClean="0">
                <a:solidFill>
                  <a:schemeClr val="tx1"/>
                </a:solidFill>
                <a:effectLst/>
                <a:latin typeface="+mn-lt"/>
                <a:ea typeface="+mn-ea"/>
                <a:cs typeface="+mn-cs"/>
              </a:rPr>
              <a:t>SLOAP FLOW CHART</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400" b="1" i="0" kern="1200" dirty="0" smtClean="0">
              <a:solidFill>
                <a:schemeClr val="tx1"/>
              </a:solidFill>
              <a:effectLst/>
              <a:latin typeface="+mn-lt"/>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b="0" i="0" kern="1200" dirty="0" smtClean="0">
                <a:solidFill>
                  <a:schemeClr val="tx1"/>
                </a:solidFill>
                <a:effectLst/>
                <a:latin typeface="+mn-lt"/>
                <a:ea typeface="+mn-ea"/>
                <a:cs typeface="+mn-cs"/>
              </a:rPr>
              <a:t>We</a:t>
            </a:r>
            <a:r>
              <a:rPr lang="en-US" sz="1400" b="0" i="0" kern="1200" baseline="0" dirty="0" smtClean="0">
                <a:solidFill>
                  <a:schemeClr val="tx1"/>
                </a:solidFill>
                <a:effectLst/>
                <a:latin typeface="+mn-lt"/>
                <a:ea typeface="+mn-ea"/>
                <a:cs typeface="+mn-cs"/>
              </a:rPr>
              <a:t> developed a </a:t>
            </a:r>
            <a:r>
              <a:rPr lang="en-US" sz="1400" b="1" i="0" kern="1200" baseline="0" dirty="0" smtClean="0">
                <a:solidFill>
                  <a:schemeClr val="tx1"/>
                </a:solidFill>
                <a:effectLst/>
                <a:latin typeface="+mn-lt"/>
                <a:ea typeface="+mn-ea"/>
                <a:cs typeface="+mn-cs"/>
              </a:rPr>
              <a:t>Student Learning Outcomes Assessment PLAN (SLOAP) </a:t>
            </a:r>
            <a:r>
              <a:rPr lang="en-US" sz="1400" b="0" i="0" kern="1200" baseline="0" dirty="0" smtClean="0">
                <a:solidFill>
                  <a:schemeClr val="tx1"/>
                </a:solidFill>
                <a:effectLst/>
                <a:latin typeface="+mn-lt"/>
                <a:ea typeface="+mn-ea"/>
                <a:cs typeface="+mn-cs"/>
              </a:rPr>
              <a:t>to detail the steps of our process.  </a:t>
            </a:r>
            <a:r>
              <a:rPr lang="en-US" sz="1400" b="1" i="0" kern="1200" baseline="0" dirty="0" smtClean="0">
                <a:solidFill>
                  <a:schemeClr val="tx1"/>
                </a:solidFill>
                <a:effectLst/>
                <a:latin typeface="+mn-lt"/>
                <a:ea typeface="+mn-ea"/>
                <a:cs typeface="+mn-cs"/>
              </a:rPr>
              <a:t>(If you want a copy, let us know and we will send you a copy).</a:t>
            </a:r>
            <a:endParaRPr lang="en-US" sz="1400" b="0" i="0" kern="1200" baseline="0" dirty="0" smtClean="0">
              <a:solidFill>
                <a:schemeClr val="tx1"/>
              </a:solidFill>
              <a:effectLst/>
              <a:latin typeface="+mn-lt"/>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400" b="0" i="0" kern="1200" baseline="0" dirty="0" smtClean="0">
              <a:solidFill>
                <a:schemeClr val="tx1"/>
              </a:solidFill>
              <a:effectLst/>
              <a:latin typeface="+mn-lt"/>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b="0" i="0" kern="1200" baseline="0" dirty="0" smtClean="0">
                <a:solidFill>
                  <a:schemeClr val="tx1"/>
                </a:solidFill>
                <a:effectLst/>
                <a:latin typeface="+mn-lt"/>
                <a:ea typeface="+mn-ea"/>
                <a:cs typeface="+mn-cs"/>
              </a:rPr>
              <a:t>We started with 3 mapping forms for faculty to use in showing the relationship between the 3 levels of outcomes (more detail coming).  </a:t>
            </a:r>
            <a:r>
              <a:rPr lang="en-US" sz="1400" b="1" i="0" u="sng" kern="1200" baseline="0" dirty="0" smtClean="0">
                <a:solidFill>
                  <a:schemeClr val="tx1"/>
                </a:solidFill>
                <a:effectLst/>
                <a:latin typeface="+mn-lt"/>
                <a:ea typeface="+mn-ea"/>
                <a:cs typeface="+mn-cs"/>
              </a:rPr>
              <a:t>MAPPING FORMS </a:t>
            </a:r>
            <a:r>
              <a:rPr lang="en-US" sz="1400" b="0" i="0" u="none" kern="1200" baseline="0" dirty="0" smtClean="0">
                <a:solidFill>
                  <a:schemeClr val="tx1"/>
                </a:solidFill>
                <a:effectLst/>
                <a:latin typeface="+mn-lt"/>
                <a:ea typeface="+mn-ea"/>
                <a:cs typeface="+mn-cs"/>
              </a:rPr>
              <a:t>(Rod will go into more detail)</a:t>
            </a:r>
            <a:endParaRPr lang="en-US" sz="1400" b="1" i="0" u="sng" kern="1200" baseline="0" dirty="0" smtClean="0">
              <a:solidFill>
                <a:schemeClr val="tx1"/>
              </a:solidFill>
              <a:effectLst/>
              <a:latin typeface="+mn-lt"/>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400" b="0" i="0" kern="1200" baseline="0" dirty="0" smtClean="0">
              <a:solidFill>
                <a:schemeClr val="tx1"/>
              </a:solidFill>
              <a:effectLst/>
              <a:latin typeface="+mn-lt"/>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b="0" i="0" kern="1200" baseline="0" dirty="0" smtClean="0">
                <a:solidFill>
                  <a:schemeClr val="tx1"/>
                </a:solidFill>
                <a:effectLst/>
                <a:latin typeface="+mn-lt"/>
                <a:ea typeface="+mn-ea"/>
                <a:cs typeface="+mn-cs"/>
              </a:rPr>
              <a:t>We then focused on the Program/Discipline Outcomes measurements first since it was the step being used by another college and it was easier to start with that level – fewer outcomes, more general</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400" b="0" i="0" kern="1200" baseline="0" dirty="0" smtClean="0">
              <a:solidFill>
                <a:schemeClr val="tx1"/>
              </a:solidFill>
              <a:effectLst/>
              <a:latin typeface="+mn-lt"/>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b="0" i="0" kern="1200" baseline="0" dirty="0" smtClean="0">
                <a:solidFill>
                  <a:schemeClr val="tx1"/>
                </a:solidFill>
                <a:effectLst/>
                <a:latin typeface="+mn-lt"/>
                <a:ea typeface="+mn-ea"/>
                <a:cs typeface="+mn-cs"/>
              </a:rPr>
              <a:t>The Program/Discipline Outcomes Assessment Report Forms for steps 4-7 (more detail coming up).  </a:t>
            </a:r>
            <a:r>
              <a:rPr lang="en-US" sz="1400" b="1" i="0" u="sng" kern="1200" baseline="0" dirty="0" smtClean="0">
                <a:solidFill>
                  <a:schemeClr val="tx1"/>
                </a:solidFill>
                <a:effectLst/>
                <a:latin typeface="+mn-lt"/>
                <a:ea typeface="+mn-ea"/>
                <a:cs typeface="+mn-cs"/>
              </a:rPr>
              <a:t>PROGRAM ASSESSMENT REPORT FORM TEMPLATE </a:t>
            </a:r>
            <a:r>
              <a:rPr lang="en-US" sz="1400" b="0" i="0" u="none" kern="1200" baseline="0" dirty="0" smtClean="0">
                <a:solidFill>
                  <a:schemeClr val="tx1"/>
                </a:solidFill>
                <a:effectLst/>
                <a:latin typeface="+mn-lt"/>
                <a:ea typeface="+mn-ea"/>
                <a:cs typeface="+mn-cs"/>
              </a:rPr>
              <a:t>(Rod will cover in more detail)</a:t>
            </a:r>
            <a:endParaRPr lang="en-US" sz="1400" b="1" i="0" u="sng" kern="1200" baseline="0" dirty="0" smtClean="0">
              <a:solidFill>
                <a:schemeClr val="tx1"/>
              </a:solidFill>
              <a:effectLst/>
              <a:latin typeface="+mn-lt"/>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400" b="0" i="0" kern="1200" dirty="0" smtClean="0">
              <a:solidFill>
                <a:schemeClr val="tx1"/>
              </a:solidFill>
              <a:effectLst/>
              <a:latin typeface="+mn-lt"/>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b="0" i="0" kern="1200" dirty="0" smtClean="0">
                <a:solidFill>
                  <a:schemeClr val="tx1"/>
                </a:solidFill>
                <a:effectLst/>
                <a:latin typeface="+mn-lt"/>
                <a:ea typeface="+mn-ea"/>
                <a:cs typeface="+mn-cs"/>
              </a:rPr>
              <a:t>This</a:t>
            </a:r>
            <a:r>
              <a:rPr lang="en-US" sz="1400" b="0" i="0" kern="1200" baseline="0" dirty="0" smtClean="0">
                <a:solidFill>
                  <a:schemeClr val="tx1"/>
                </a:solidFill>
                <a:effectLst/>
                <a:latin typeface="+mn-lt"/>
                <a:ea typeface="+mn-ea"/>
                <a:cs typeface="+mn-cs"/>
              </a:rPr>
              <a:t> was all implemented last year in all programs/disciplines.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b="0" i="0" kern="1200" baseline="0" dirty="0" smtClean="0">
                <a:solidFill>
                  <a:schemeClr val="tx1"/>
                </a:solidFill>
                <a:effectLst/>
                <a:latin typeface="+mn-lt"/>
                <a:ea typeface="+mn-ea"/>
                <a:cs typeface="+mn-cs"/>
              </a:rPr>
              <a:t>SHARE DATA on % programs that have completed Mapping forms and Program/Discipline Assessments.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400" b="0" i="0" kern="1200" baseline="0" dirty="0" smtClean="0">
              <a:solidFill>
                <a:schemeClr val="tx1"/>
              </a:solidFill>
              <a:effectLst/>
              <a:latin typeface="+mn-lt"/>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b="0" i="0" kern="1200" baseline="0" dirty="0" smtClean="0">
                <a:solidFill>
                  <a:schemeClr val="tx1"/>
                </a:solidFill>
                <a:effectLst/>
                <a:latin typeface="+mn-lt"/>
                <a:ea typeface="+mn-ea"/>
                <a:cs typeface="+mn-cs"/>
              </a:rPr>
              <a:t>MAPPING forms - _______%</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400" b="0" i="0" kern="1200" dirty="0" smtClean="0">
              <a:solidFill>
                <a:schemeClr val="tx1"/>
              </a:solidFill>
              <a:effectLst/>
              <a:latin typeface="+mn-lt"/>
              <a:ea typeface="+mn-ea"/>
              <a:cs typeface="+mn-cs"/>
            </a:endParaRPr>
          </a:p>
          <a:p>
            <a:r>
              <a:rPr lang="en-US" sz="1400" dirty="0" smtClean="0"/>
              <a:t>Program Assessment Report Forms-</a:t>
            </a:r>
            <a:r>
              <a:rPr lang="en-US" sz="1400" baseline="0" dirty="0" smtClean="0"/>
              <a:t> _________% programs have assessed all program outcomes using at least one measurement tool</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400" b="0" i="0" kern="1200" baseline="0" dirty="0" smtClean="0">
              <a:solidFill>
                <a:schemeClr val="tx1"/>
              </a:solidFill>
              <a:effectLst/>
              <a:latin typeface="+mn-lt"/>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b="0" i="0" kern="1200" baseline="0" dirty="0" smtClean="0">
                <a:solidFill>
                  <a:schemeClr val="tx1"/>
                </a:solidFill>
                <a:effectLst/>
                <a:latin typeface="+mn-lt"/>
                <a:ea typeface="+mn-ea"/>
                <a:cs typeface="+mn-cs"/>
              </a:rPr>
              <a:t>Now we are expanding to work on General Education Outcomes and Course Outcomes. Rod will give you more detail on that process.</a:t>
            </a:r>
          </a:p>
          <a:p>
            <a:endParaRPr lang="en-US" sz="1400" baseline="0" dirty="0" smtClean="0"/>
          </a:p>
          <a:p>
            <a:r>
              <a:rPr lang="en-US" sz="1400" b="1" baseline="0" dirty="0" smtClean="0"/>
              <a:t>QUESTIONS?</a:t>
            </a:r>
            <a:endParaRPr lang="en-US" sz="1400" b="1" dirty="0"/>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8</a:t>
            </a:fld>
            <a:endParaRPr lang="en-US" altLang="en-US"/>
          </a:p>
        </p:txBody>
      </p:sp>
    </p:spTree>
    <p:extLst>
      <p:ext uri="{BB962C8B-B14F-4D97-AF65-F5344CB8AC3E}">
        <p14:creationId xmlns:p14="http://schemas.microsoft.com/office/powerpoint/2010/main" val="1935882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FD9A4-9D3F-4552-ABDE-4A21BA22AF03}" type="slidenum">
              <a:rPr lang="en-US" altLang="en-US" smtClean="0"/>
              <a:pPr/>
              <a:t>9</a:t>
            </a:fld>
            <a:endParaRPr lang="en-US" altLang="en-US"/>
          </a:p>
        </p:txBody>
      </p:sp>
    </p:spTree>
    <p:extLst>
      <p:ext uri="{BB962C8B-B14F-4D97-AF65-F5344CB8AC3E}">
        <p14:creationId xmlns:p14="http://schemas.microsoft.com/office/powerpoint/2010/main" val="147800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7" descr="CoverOverlay.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6" name="TextBox 5"/>
            <p:cNvSpPr txBox="1"/>
            <p:nvPr/>
          </p:nvSpPr>
          <p:spPr>
            <a:xfrm>
              <a:off x="4147073" y="1381459"/>
              <a:ext cx="877163" cy="923330"/>
            </a:xfrm>
            <a:prstGeom prst="rect">
              <a:avLst/>
            </a:prstGeom>
            <a:noFill/>
          </p:spPr>
          <p:txBody>
            <a:bodyPr wrap="none">
              <a:spAutoFit/>
            </a:bodyPr>
            <a:lstStyle/>
            <a:p>
              <a:pPr eaLnBrk="1" fontAlgn="auto" hangingPunct="1">
                <a:spcBef>
                  <a:spcPts val="0"/>
                </a:spcBef>
                <a:spcAft>
                  <a:spcPts val="0"/>
                </a:spcAft>
                <a:defRPr/>
              </a:pPr>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cs typeface="+mn-cs"/>
                </a:rPr>
                <a:t></a:t>
              </a:r>
            </a:p>
          </p:txBody>
        </p:sp>
        <p:cxnSp>
          <p:nvCxnSpPr>
            <p:cNvPr id="7" name="Straight Connector 6"/>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a:solidFill>
                  <a:schemeClr val="tx2"/>
                </a:solidFill>
              </a:defRPr>
            </a:lvl1pPr>
          </a:lstStyle>
          <a:p>
            <a:pPr>
              <a:defRPr/>
            </a:pPr>
            <a:fld id="{21A6008D-3395-441A-9EE5-38576704D1A8}" type="datetimeFigureOut">
              <a:rPr lang="en-US"/>
              <a:pPr>
                <a:defRPr/>
              </a:pPr>
              <a:t>2/4/2016</a:t>
            </a:fld>
            <a:endParaRPr lang="en-US"/>
          </a:p>
        </p:txBody>
      </p:sp>
      <p:sp>
        <p:nvSpPr>
          <p:cNvPr id="10" name="Footer Placeholder 4"/>
          <p:cNvSpPr>
            <a:spLocks noGrp="1"/>
          </p:cNvSpPr>
          <p:nvPr>
            <p:ph type="ftr" sz="quarter" idx="11"/>
          </p:nvPr>
        </p:nvSpPr>
        <p:spPr/>
        <p:txBody>
          <a:bodyPr/>
          <a:lstStyle>
            <a:lvl1pPr>
              <a:defRPr>
                <a:solidFill>
                  <a:schemeClr val="tx2"/>
                </a:solidFill>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fld id="{005EAA8C-7FC3-45F9-BDA4-8E3D1A888120}" type="slidenum">
              <a:rPr lang="en-US" altLang="en-US"/>
              <a:pPr/>
              <a:t>‹#›</a:t>
            </a:fld>
            <a:endParaRPr lang="en-US" altLang="en-US"/>
          </a:p>
        </p:txBody>
      </p:sp>
    </p:spTree>
    <p:extLst>
      <p:ext uri="{BB962C8B-B14F-4D97-AF65-F5344CB8AC3E}">
        <p14:creationId xmlns:p14="http://schemas.microsoft.com/office/powerpoint/2010/main" val="22755686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7"/>
          <p:cNvGrpSpPr>
            <a:grpSpLocks/>
          </p:cNvGrpSpPr>
          <p:nvPr/>
        </p:nvGrpSpPr>
        <p:grpSpPr bwMode="auto">
          <a:xfrm>
            <a:off x="1173163" y="1392238"/>
            <a:ext cx="6778625" cy="923925"/>
            <a:chOff x="1172584" y="1381459"/>
            <a:chExt cx="6779110" cy="923330"/>
          </a:xfrm>
        </p:grpSpPr>
        <p:sp>
          <p:nvSpPr>
            <p:cNvPr id="5" name="TextBox 4"/>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pPr eaLnBrk="1" hangingPunct="1">
                <a:defRPr/>
              </a:pPr>
              <a:r>
                <a:rPr lang="en-US" altLang="en-US" sz="5400" smtClean="0">
                  <a:solidFill>
                    <a:srgbClr val="A5957E"/>
                  </a:solidFill>
                  <a:latin typeface="Wingdings" panose="05000000000000000000" pitchFamily="2" charset="2"/>
                </a:rPr>
                <a:t></a:t>
              </a:r>
            </a:p>
          </p:txBody>
        </p:sp>
        <p:cxnSp>
          <p:nvCxnSpPr>
            <p:cNvPr id="6" name="Straight Connector 5"/>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28E28981-E4AD-4D93-A804-86674539BA0E}" type="datetimeFigureOut">
              <a:rPr lang="en-US"/>
              <a:pPr>
                <a:defRPr/>
              </a:pPr>
              <a:t>2/4/2016</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E604A8A8-31BB-4A07-BB0A-B8BE3B7A0621}" type="slidenum">
              <a:rPr lang="en-US" altLang="en-US"/>
              <a:pPr/>
              <a:t>‹#›</a:t>
            </a:fld>
            <a:endParaRPr lang="en-US" altLang="en-US"/>
          </a:p>
        </p:txBody>
      </p:sp>
    </p:spTree>
    <p:extLst>
      <p:ext uri="{BB962C8B-B14F-4D97-AF65-F5344CB8AC3E}">
        <p14:creationId xmlns:p14="http://schemas.microsoft.com/office/powerpoint/2010/main" val="406413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3908425" y="2881313"/>
            <a:ext cx="5481637" cy="922338"/>
            <a:chOff x="1815339" y="1381459"/>
            <a:chExt cx="5480154" cy="923330"/>
          </a:xfrm>
        </p:grpSpPr>
        <p:sp>
          <p:nvSpPr>
            <p:cNvPr id="5" name="TextBox 4"/>
            <p:cNvSpPr txBox="1">
              <a:spLocks noChangeArrowheads="1"/>
            </p:cNvSpPr>
            <p:nvPr/>
          </p:nvSpPr>
          <p:spPr bwMode="auto">
            <a:xfrm>
              <a:off x="4146745" y="1381458"/>
              <a:ext cx="8776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pPr eaLnBrk="1" hangingPunct="1">
                <a:defRPr/>
              </a:pPr>
              <a:r>
                <a:rPr lang="en-US" altLang="en-US" sz="5400" smtClean="0">
                  <a:solidFill>
                    <a:srgbClr val="A5957E"/>
                  </a:solidFill>
                  <a:latin typeface="Wingdings" panose="05000000000000000000" pitchFamily="2" charset="2"/>
                </a:rPr>
                <a:t></a:t>
              </a:r>
            </a:p>
          </p:txBody>
        </p:sp>
        <p:cxnSp>
          <p:nvCxnSpPr>
            <p:cNvPr id="6" name="Straight Connector 5"/>
            <p:cNvCxnSpPr/>
            <p:nvPr/>
          </p:nvCxnSpPr>
          <p:spPr>
            <a:xfrm flipH="1" flipV="1">
              <a:off x="1815339" y="1924967"/>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4826011" y="1928146"/>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3E4C1326-D57E-4AB3-828D-E4D928E9CC6F}" type="datetimeFigureOut">
              <a:rPr lang="en-US"/>
              <a:pPr>
                <a:defRPr/>
              </a:pPr>
              <a:t>2/4/2016</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03215456-39C0-41D4-B5F5-B195F37007E0}" type="slidenum">
              <a:rPr lang="en-US" altLang="en-US"/>
              <a:pPr/>
              <a:t>‹#›</a:t>
            </a:fld>
            <a:endParaRPr lang="en-US" altLang="en-US"/>
          </a:p>
        </p:txBody>
      </p:sp>
    </p:spTree>
    <p:extLst>
      <p:ext uri="{BB962C8B-B14F-4D97-AF65-F5344CB8AC3E}">
        <p14:creationId xmlns:p14="http://schemas.microsoft.com/office/powerpoint/2010/main" val="264706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7"/>
          <p:cNvGrpSpPr>
            <a:grpSpLocks/>
          </p:cNvGrpSpPr>
          <p:nvPr/>
        </p:nvGrpSpPr>
        <p:grpSpPr bwMode="auto">
          <a:xfrm>
            <a:off x="1173163" y="1392238"/>
            <a:ext cx="6778625" cy="923925"/>
            <a:chOff x="1172584" y="1381459"/>
            <a:chExt cx="6779110" cy="923330"/>
          </a:xfrm>
        </p:grpSpPr>
        <p:sp>
          <p:nvSpPr>
            <p:cNvPr id="5" name="TextBox 4"/>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pPr eaLnBrk="1" hangingPunct="1">
                <a:defRPr/>
              </a:pPr>
              <a:r>
                <a:rPr lang="en-US" altLang="en-US" sz="5400" smtClean="0">
                  <a:solidFill>
                    <a:srgbClr val="A5957E"/>
                  </a:solidFill>
                  <a:latin typeface="Wingdings" panose="05000000000000000000" pitchFamily="2" charset="2"/>
                </a:rPr>
                <a:t></a:t>
              </a:r>
            </a:p>
          </p:txBody>
        </p:sp>
        <p:cxnSp>
          <p:nvCxnSpPr>
            <p:cNvPr id="6" name="Straight Connector 5"/>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8" name="Date Placeholder 3"/>
          <p:cNvSpPr>
            <a:spLocks noGrp="1"/>
          </p:cNvSpPr>
          <p:nvPr>
            <p:ph type="dt" sz="half" idx="10"/>
          </p:nvPr>
        </p:nvSpPr>
        <p:spPr/>
        <p:txBody>
          <a:bodyPr/>
          <a:lstStyle>
            <a:lvl1pPr>
              <a:defRPr/>
            </a:lvl1pPr>
          </a:lstStyle>
          <a:p>
            <a:pPr>
              <a:defRPr/>
            </a:pPr>
            <a:fld id="{74F66EBA-7F56-45A9-BAE2-5CAEED484FDD}" type="datetimeFigureOut">
              <a:rPr lang="en-US"/>
              <a:pPr>
                <a:defRPr/>
              </a:pPr>
              <a:t>2/4/2016</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7FCF0647-1046-4C2A-957A-B5D10B525E6F}" type="slidenum">
              <a:rPr lang="en-US" altLang="en-US"/>
              <a:pPr/>
              <a:t>‹#›</a:t>
            </a:fld>
            <a:endParaRPr lang="en-US" altLang="en-US"/>
          </a:p>
        </p:txBody>
      </p:sp>
    </p:spTree>
    <p:extLst>
      <p:ext uri="{BB962C8B-B14F-4D97-AF65-F5344CB8AC3E}">
        <p14:creationId xmlns:p14="http://schemas.microsoft.com/office/powerpoint/2010/main" val="151909684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CoverOverl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p:cNvGrpSpPr>
            <a:grpSpLocks/>
          </p:cNvGrpSpPr>
          <p:nvPr/>
        </p:nvGrpSpPr>
        <p:grpSpPr bwMode="auto">
          <a:xfrm>
            <a:off x="1173163" y="2887663"/>
            <a:ext cx="6778625" cy="923925"/>
            <a:chOff x="1172584" y="1381459"/>
            <a:chExt cx="6779110" cy="923330"/>
          </a:xfrm>
        </p:grpSpPr>
        <p:sp>
          <p:nvSpPr>
            <p:cNvPr id="6" name="TextBox 5"/>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pPr eaLnBrk="1" hangingPunct="1">
                <a:defRPr/>
              </a:pPr>
              <a:r>
                <a:rPr lang="en-US" altLang="en-US" sz="5400" smtClean="0">
                  <a:solidFill>
                    <a:srgbClr val="A5957E"/>
                  </a:solidFill>
                  <a:latin typeface="Wingdings" panose="05000000000000000000" pitchFamily="2" charset="2"/>
                </a:rPr>
                <a:t></a:t>
              </a:r>
            </a:p>
          </p:txBody>
        </p:sp>
        <p:cxnSp>
          <p:nvCxnSpPr>
            <p:cNvPr id="7" name="Straight Connector 6"/>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4832033" y="1927207"/>
              <a:ext cx="3119661"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F1787613-1538-4747-93F5-CEFFF3CE389F}" type="datetimeFigureOut">
              <a:rPr lang="en-US"/>
              <a:pPr>
                <a:defRPr/>
              </a:pPr>
              <a:t>2/4/2016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fld id="{FCA263A5-60F4-412E-9541-D5A8B12EA68E}" type="slidenum">
              <a:rPr lang="en-US" altLang="en-US"/>
              <a:pPr/>
              <a:t>‹#›</a:t>
            </a:fld>
            <a:endParaRPr lang="en-US" altLang="en-US"/>
          </a:p>
        </p:txBody>
      </p:sp>
    </p:spTree>
    <p:extLst>
      <p:ext uri="{BB962C8B-B14F-4D97-AF65-F5344CB8AC3E}">
        <p14:creationId xmlns:p14="http://schemas.microsoft.com/office/powerpoint/2010/main" val="10426913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7"/>
          <p:cNvGrpSpPr>
            <a:grpSpLocks/>
          </p:cNvGrpSpPr>
          <p:nvPr/>
        </p:nvGrpSpPr>
        <p:grpSpPr bwMode="auto">
          <a:xfrm>
            <a:off x="1173163" y="1392238"/>
            <a:ext cx="6778625" cy="923925"/>
            <a:chOff x="1172584" y="1381459"/>
            <a:chExt cx="6779110" cy="923330"/>
          </a:xfrm>
        </p:grpSpPr>
        <p:sp>
          <p:nvSpPr>
            <p:cNvPr id="6" name="TextBox 5"/>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pPr eaLnBrk="1" hangingPunct="1">
                <a:defRPr/>
              </a:pPr>
              <a:r>
                <a:rPr lang="en-US" altLang="en-US" sz="5400" smtClean="0">
                  <a:solidFill>
                    <a:srgbClr val="A5957E"/>
                  </a:solidFill>
                  <a:latin typeface="Wingdings" panose="05000000000000000000" pitchFamily="2" charset="2"/>
                </a:rPr>
                <a:t></a:t>
              </a:r>
            </a:p>
          </p:txBody>
        </p:sp>
        <p:cxnSp>
          <p:nvCxnSpPr>
            <p:cNvPr id="7" name="Straight Connector 6"/>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4"/>
          <p:cNvSpPr>
            <a:spLocks noGrp="1"/>
          </p:cNvSpPr>
          <p:nvPr>
            <p:ph type="dt" sz="half" idx="15"/>
          </p:nvPr>
        </p:nvSpPr>
        <p:spPr/>
        <p:txBody>
          <a:bodyPr/>
          <a:lstStyle>
            <a:lvl1pPr>
              <a:defRPr/>
            </a:lvl1pPr>
          </a:lstStyle>
          <a:p>
            <a:pPr>
              <a:defRPr/>
            </a:pPr>
            <a:fld id="{6A5EF5AB-B638-46C2-890C-106B1647D84C}" type="datetimeFigureOut">
              <a:rPr lang="en-US"/>
              <a:pPr>
                <a:defRPr/>
              </a:pPr>
              <a:t>2/4/2016</a:t>
            </a:fld>
            <a:endParaRPr lang="en-US"/>
          </a:p>
        </p:txBody>
      </p:sp>
      <p:sp>
        <p:nvSpPr>
          <p:cNvPr id="13" name="Footer Placeholder 5"/>
          <p:cNvSpPr>
            <a:spLocks noGrp="1"/>
          </p:cNvSpPr>
          <p:nvPr>
            <p:ph type="ftr" sz="quarter" idx="16"/>
          </p:nvPr>
        </p:nvSpPr>
        <p:spPr/>
        <p:txBody>
          <a:bodyPr/>
          <a:lstStyle>
            <a:lvl1pPr>
              <a:defRPr/>
            </a:lvl1pPr>
          </a:lstStyle>
          <a:p>
            <a:pPr>
              <a:defRPr/>
            </a:pPr>
            <a:endParaRPr lang="en-US"/>
          </a:p>
        </p:txBody>
      </p:sp>
      <p:sp>
        <p:nvSpPr>
          <p:cNvPr id="14" name="Slide Number Placeholder 6"/>
          <p:cNvSpPr>
            <a:spLocks noGrp="1"/>
          </p:cNvSpPr>
          <p:nvPr>
            <p:ph type="sldNum" sz="quarter" idx="17"/>
          </p:nvPr>
        </p:nvSpPr>
        <p:spPr/>
        <p:txBody>
          <a:bodyPr/>
          <a:lstStyle>
            <a:lvl1pPr>
              <a:defRPr/>
            </a:lvl1pPr>
          </a:lstStyle>
          <a:p>
            <a:fld id="{F3518237-829C-402B-BEC4-13296D66FAD0}" type="slidenum">
              <a:rPr lang="en-US" altLang="en-US"/>
              <a:pPr/>
              <a:t>‹#›</a:t>
            </a:fld>
            <a:endParaRPr lang="en-US" altLang="en-US"/>
          </a:p>
        </p:txBody>
      </p:sp>
    </p:spTree>
    <p:extLst>
      <p:ext uri="{BB962C8B-B14F-4D97-AF65-F5344CB8AC3E}">
        <p14:creationId xmlns:p14="http://schemas.microsoft.com/office/powerpoint/2010/main" val="108228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7"/>
          <p:cNvGrpSpPr>
            <a:grpSpLocks/>
          </p:cNvGrpSpPr>
          <p:nvPr/>
        </p:nvGrpSpPr>
        <p:grpSpPr bwMode="auto">
          <a:xfrm>
            <a:off x="1173163" y="1392238"/>
            <a:ext cx="6778625" cy="923925"/>
            <a:chOff x="1172584" y="1381459"/>
            <a:chExt cx="6779110" cy="923330"/>
          </a:xfrm>
        </p:grpSpPr>
        <p:sp>
          <p:nvSpPr>
            <p:cNvPr id="8" name="TextBox 7"/>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pPr eaLnBrk="1" hangingPunct="1">
                <a:defRPr/>
              </a:pPr>
              <a:r>
                <a:rPr lang="en-US" altLang="en-US" sz="5400" smtClean="0">
                  <a:solidFill>
                    <a:srgbClr val="A5957E"/>
                  </a:solidFill>
                  <a:latin typeface="Wingdings" panose="05000000000000000000" pitchFamily="2" charset="2"/>
                </a:rPr>
                <a:t></a:t>
              </a:r>
            </a:p>
          </p:txBody>
        </p:sp>
        <p:cxnSp>
          <p:nvCxnSpPr>
            <p:cNvPr id="9" name="Straight Connector 8"/>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p:txBody>
          <a:bodyPr/>
          <a:lstStyle>
            <a:lvl1pPr>
              <a:defRPr/>
            </a:lvl1pPr>
          </a:lstStyle>
          <a:p>
            <a:pPr>
              <a:defRPr/>
            </a:pPr>
            <a:fld id="{BF601862-4980-4E2F-83C2-BE772A67CF86}" type="datetimeFigureOut">
              <a:rPr lang="en-US"/>
              <a:pPr>
                <a:defRPr/>
              </a:pPr>
              <a:t>2/4/2016</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fld id="{2A1D6187-9AC0-4FE2-9E0B-6838CC396D28}" type="slidenum">
              <a:rPr lang="en-US" altLang="en-US"/>
              <a:pPr/>
              <a:t>‹#›</a:t>
            </a:fld>
            <a:endParaRPr lang="en-US" altLang="en-US"/>
          </a:p>
        </p:txBody>
      </p:sp>
    </p:spTree>
    <p:extLst>
      <p:ext uri="{BB962C8B-B14F-4D97-AF65-F5344CB8AC3E}">
        <p14:creationId xmlns:p14="http://schemas.microsoft.com/office/powerpoint/2010/main" val="368793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7"/>
          <p:cNvGrpSpPr>
            <a:grpSpLocks/>
          </p:cNvGrpSpPr>
          <p:nvPr/>
        </p:nvGrpSpPr>
        <p:grpSpPr bwMode="auto">
          <a:xfrm>
            <a:off x="1173163" y="1392238"/>
            <a:ext cx="6778625" cy="923925"/>
            <a:chOff x="1172584" y="1381459"/>
            <a:chExt cx="6779110" cy="923330"/>
          </a:xfrm>
        </p:grpSpPr>
        <p:sp>
          <p:nvSpPr>
            <p:cNvPr id="4" name="TextBox 3"/>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pPr eaLnBrk="1" hangingPunct="1">
                <a:defRPr/>
              </a:pPr>
              <a:r>
                <a:rPr lang="en-US" altLang="en-US" sz="5400" smtClean="0">
                  <a:solidFill>
                    <a:srgbClr val="A5957E"/>
                  </a:solidFill>
                  <a:latin typeface="Wingdings" panose="05000000000000000000" pitchFamily="2" charset="2"/>
                </a:rPr>
                <a:t></a:t>
              </a:r>
            </a:p>
          </p:txBody>
        </p:sp>
        <p:cxnSp>
          <p:nvCxnSpPr>
            <p:cNvPr id="5" name="Straight Connector 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a:defRPr/>
            </a:lvl1pPr>
          </a:lstStyle>
          <a:p>
            <a:pPr>
              <a:defRPr/>
            </a:pPr>
            <a:fld id="{504D4AC1-5A39-460C-BAF7-52B9C39BC727}" type="datetimeFigureOut">
              <a:rPr lang="en-US"/>
              <a:pPr>
                <a:defRPr/>
              </a:pPr>
              <a:t>2/4/2016</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fld id="{59F48978-20EE-4A24-B01C-EC7DA02ABE05}" type="slidenum">
              <a:rPr lang="en-US" altLang="en-US"/>
              <a:pPr/>
              <a:t>‹#›</a:t>
            </a:fld>
            <a:endParaRPr lang="en-US" altLang="en-US"/>
          </a:p>
        </p:txBody>
      </p:sp>
    </p:spTree>
    <p:extLst>
      <p:ext uri="{BB962C8B-B14F-4D97-AF65-F5344CB8AC3E}">
        <p14:creationId xmlns:p14="http://schemas.microsoft.com/office/powerpoint/2010/main" val="180352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87AC3A-2ACF-4339-B130-763607A4176F}" type="datetimeFigureOut">
              <a:rPr lang="en-US"/>
              <a:pPr>
                <a:defRPr/>
              </a:pPr>
              <a:t>2/4/2016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A572ABF-DD79-4FC5-9A2F-43778913AD05}" type="slidenum">
              <a:rPr lang="en-US" altLang="en-US"/>
              <a:pPr/>
              <a:t>‹#›</a:t>
            </a:fld>
            <a:endParaRPr lang="en-US" altLang="en-US"/>
          </a:p>
        </p:txBody>
      </p:sp>
    </p:spTree>
    <p:extLst>
      <p:ext uri="{BB962C8B-B14F-4D97-AF65-F5344CB8AC3E}">
        <p14:creationId xmlns:p14="http://schemas.microsoft.com/office/powerpoint/2010/main" val="38034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0C29DE-3C9A-4DB3-87E2-0FB6F6A191F7}" type="datetimeFigureOut">
              <a:rPr lang="en-US"/>
              <a:pPr>
                <a:defRPr/>
              </a:pPr>
              <a:t>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9A99ED6-C73F-432C-8B99-66EB9C861FDC}" type="slidenum">
              <a:rPr lang="en-US" altLang="en-US"/>
              <a:pPr/>
              <a:t>‹#›</a:t>
            </a:fld>
            <a:endParaRPr lang="en-US" altLang="en-US"/>
          </a:p>
        </p:txBody>
      </p:sp>
    </p:spTree>
    <p:extLst>
      <p:ext uri="{BB962C8B-B14F-4D97-AF65-F5344CB8AC3E}">
        <p14:creationId xmlns:p14="http://schemas.microsoft.com/office/powerpoint/2010/main" val="3111217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288BB0-9420-4DA0-A3D2-16B0BEBCC5EA}" type="datetimeFigureOut">
              <a:rPr lang="en-US"/>
              <a:pPr>
                <a:defRPr/>
              </a:pPr>
              <a:t>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5AFA970-45F5-4975-81B4-0FFAB7622A91}" type="slidenum">
              <a:rPr lang="en-US" altLang="en-US"/>
              <a:pPr/>
              <a:t>‹#›</a:t>
            </a:fld>
            <a:endParaRPr lang="en-US" altLang="en-US"/>
          </a:p>
        </p:txBody>
      </p:sp>
    </p:spTree>
    <p:extLst>
      <p:ext uri="{BB962C8B-B14F-4D97-AF65-F5344CB8AC3E}">
        <p14:creationId xmlns:p14="http://schemas.microsoft.com/office/powerpoint/2010/main" val="43398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9" name="Title Placeholder 1"/>
          <p:cNvSpPr>
            <a:spLocks noGrp="1"/>
          </p:cNvSpPr>
          <p:nvPr>
            <p:ph type="title"/>
          </p:nvPr>
        </p:nvSpPr>
        <p:spPr bwMode="auto">
          <a:xfrm>
            <a:off x="688975" y="569913"/>
            <a:ext cx="77565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Text Placeholder 2"/>
          <p:cNvSpPr>
            <a:spLocks noGrp="1"/>
          </p:cNvSpPr>
          <p:nvPr>
            <p:ph type="body" idx="1"/>
          </p:nvPr>
        </p:nvSpPr>
        <p:spPr bwMode="auto">
          <a:xfrm>
            <a:off x="698500" y="2247900"/>
            <a:ext cx="77470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solidFill>
                <a:latin typeface="+mn-lt"/>
                <a:cs typeface="+mn-cs"/>
              </a:defRPr>
            </a:lvl1pPr>
          </a:lstStyle>
          <a:p>
            <a:pPr>
              <a:defRPr/>
            </a:pPr>
            <a:fld id="{A9A3E63B-78CD-4A92-8DFC-B3F6226FD4D9}" type="datetimeFigureOut">
              <a:rPr lang="en-US"/>
              <a:pPr>
                <a:defRPr/>
              </a:pPr>
              <a:t>2/4/2016</a:t>
            </a:fld>
            <a:endParaRPr lang="en-US"/>
          </a:p>
        </p:txBody>
      </p:sp>
      <p:sp>
        <p:nvSpPr>
          <p:cNvPr id="5"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2"/>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638925" y="616108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defRPr>
            </a:lvl1pPr>
          </a:lstStyle>
          <a:p>
            <a:fld id="{9E52C0E2-BBE4-463E-8F2C-FFD63DBAD5F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0" r:id="rId7"/>
    <p:sldLayoutId id="2147483871" r:id="rId8"/>
    <p:sldLayoutId id="2147483872" r:id="rId9"/>
    <p:sldLayoutId id="2147483879" r:id="rId10"/>
    <p:sldLayoutId id="2147483880" r:id="rId11"/>
  </p:sldLayoutIdLst>
  <p:txStyles>
    <p:titleStyle>
      <a:lvl1pPr algn="ctr" rtl="0" eaLnBrk="0" fontAlgn="base" hangingPunct="0">
        <a:spcBef>
          <a:spcPct val="0"/>
        </a:spcBef>
        <a:spcAft>
          <a:spcPct val="0"/>
        </a:spcAft>
        <a:defRPr sz="5400" kern="1200">
          <a:solidFill>
            <a:schemeClr val="tx2"/>
          </a:solidFill>
          <a:latin typeface="+mj-lt"/>
          <a:ea typeface="+mj-ea"/>
          <a:cs typeface="+mj-cs"/>
        </a:defRPr>
      </a:lvl1pPr>
      <a:lvl2pPr algn="ctr" rtl="0" eaLnBrk="0" fontAlgn="base" hangingPunct="0">
        <a:spcBef>
          <a:spcPct val="0"/>
        </a:spcBef>
        <a:spcAft>
          <a:spcPct val="0"/>
        </a:spcAft>
        <a:defRPr sz="5400">
          <a:solidFill>
            <a:schemeClr val="tx2"/>
          </a:solidFill>
          <a:latin typeface="Book Antiqua" panose="02040602050305030304" pitchFamily="18" charset="0"/>
        </a:defRPr>
      </a:lvl2pPr>
      <a:lvl3pPr algn="ctr" rtl="0" eaLnBrk="0" fontAlgn="base" hangingPunct="0">
        <a:spcBef>
          <a:spcPct val="0"/>
        </a:spcBef>
        <a:spcAft>
          <a:spcPct val="0"/>
        </a:spcAft>
        <a:defRPr sz="5400">
          <a:solidFill>
            <a:schemeClr val="tx2"/>
          </a:solidFill>
          <a:latin typeface="Book Antiqua" panose="02040602050305030304" pitchFamily="18" charset="0"/>
        </a:defRPr>
      </a:lvl3pPr>
      <a:lvl4pPr algn="ctr" rtl="0" eaLnBrk="0" fontAlgn="base" hangingPunct="0">
        <a:spcBef>
          <a:spcPct val="0"/>
        </a:spcBef>
        <a:spcAft>
          <a:spcPct val="0"/>
        </a:spcAft>
        <a:defRPr sz="5400">
          <a:solidFill>
            <a:schemeClr val="tx2"/>
          </a:solidFill>
          <a:latin typeface="Book Antiqua" panose="02040602050305030304" pitchFamily="18" charset="0"/>
        </a:defRPr>
      </a:lvl4pPr>
      <a:lvl5pPr algn="ctr" rtl="0" eaLnBrk="0" fontAlgn="base" hangingPunct="0">
        <a:spcBef>
          <a:spcPct val="0"/>
        </a:spcBef>
        <a:spcAft>
          <a:spcPct val="0"/>
        </a:spcAft>
        <a:defRPr sz="5400">
          <a:solidFill>
            <a:schemeClr val="tx2"/>
          </a:solidFill>
          <a:latin typeface="Book Antiqua" panose="020406020503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eaLnBrk="0" fontAlgn="base" hangingPunct="0">
        <a:spcBef>
          <a:spcPct val="20000"/>
        </a:spcBef>
        <a:spcAft>
          <a:spcPct val="0"/>
        </a:spcAft>
        <a:buClr>
          <a:schemeClr val="accent1"/>
        </a:buClr>
        <a:buFont typeface="Wingdings" panose="05000000000000000000" pitchFamily="2" charset="2"/>
        <a:buChar char=""/>
        <a:defRPr sz="2400" kern="1200">
          <a:solidFill>
            <a:srgbClr val="262626"/>
          </a:solidFill>
          <a:latin typeface="+mn-lt"/>
          <a:ea typeface="+mn-ea"/>
          <a:cs typeface="+mn-cs"/>
        </a:defRPr>
      </a:lvl1pPr>
      <a:lvl2pPr marL="776288" indent="-365125" algn="l" rtl="0" eaLnBrk="0" fontAlgn="base" hangingPunct="0">
        <a:spcBef>
          <a:spcPct val="20000"/>
        </a:spcBef>
        <a:spcAft>
          <a:spcPct val="0"/>
        </a:spcAft>
        <a:buClr>
          <a:schemeClr val="accent1"/>
        </a:buClr>
        <a:buFont typeface="Wingdings" panose="05000000000000000000" pitchFamily="2" charset="2"/>
        <a:buChar char=""/>
        <a:defRPr sz="2200" kern="1200">
          <a:solidFill>
            <a:srgbClr val="262626"/>
          </a:solidFill>
          <a:latin typeface="+mn-lt"/>
          <a:ea typeface="+mn-ea"/>
          <a:cs typeface="+mn-cs"/>
        </a:defRPr>
      </a:lvl2pPr>
      <a:lvl3pPr marL="1143000" indent="-365125" algn="l" rtl="0" eaLnBrk="0" fontAlgn="base" hangingPunct="0">
        <a:spcBef>
          <a:spcPct val="20000"/>
        </a:spcBef>
        <a:spcAft>
          <a:spcPct val="0"/>
        </a:spcAft>
        <a:buClr>
          <a:schemeClr val="accent1"/>
        </a:buClr>
        <a:buFont typeface="Wingdings" panose="05000000000000000000" pitchFamily="2" charset="2"/>
        <a:buChar char=""/>
        <a:defRPr sz="2000" kern="1200">
          <a:solidFill>
            <a:srgbClr val="262626"/>
          </a:solidFill>
          <a:latin typeface="+mn-lt"/>
          <a:ea typeface="+mn-ea"/>
          <a:cs typeface="+mn-cs"/>
        </a:defRPr>
      </a:lvl3pPr>
      <a:lvl4pPr marL="1508125" indent="-319088" algn="l" rtl="0" eaLnBrk="0" fontAlgn="base" hangingPunct="0">
        <a:spcBef>
          <a:spcPct val="20000"/>
        </a:spcBef>
        <a:spcAft>
          <a:spcPct val="0"/>
        </a:spcAft>
        <a:buClr>
          <a:schemeClr val="accent1"/>
        </a:buClr>
        <a:buFont typeface="Wingdings" panose="05000000000000000000" pitchFamily="2" charset="2"/>
        <a:buChar char=""/>
        <a:defRPr kern="1200">
          <a:solidFill>
            <a:srgbClr val="262626"/>
          </a:solidFill>
          <a:latin typeface="+mn-lt"/>
          <a:ea typeface="+mn-ea"/>
          <a:cs typeface="+mn-cs"/>
        </a:defRPr>
      </a:lvl4pPr>
      <a:lvl5pPr marL="1828800" indent="-319088" algn="l" rtl="0" eaLnBrk="0" fontAlgn="base" hangingPunct="0">
        <a:spcBef>
          <a:spcPct val="20000"/>
        </a:spcBef>
        <a:spcAft>
          <a:spcPct val="0"/>
        </a:spcAft>
        <a:buClr>
          <a:schemeClr val="accent1"/>
        </a:buClr>
        <a:buFont typeface="Wingdings" panose="05000000000000000000" pitchFamily="2" charset="2"/>
        <a:buChar char=""/>
        <a:defRPr sz="1600" kern="1200">
          <a:solidFill>
            <a:srgbClr val="262626"/>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340" y="1387737"/>
            <a:ext cx="7198659" cy="1731982"/>
          </a:xfrm>
          <a:extLst/>
        </p:spPr>
        <p:txBody>
          <a:bodyPr rtlCol="0">
            <a:noAutofit/>
          </a:bodyPr>
          <a:lstStyle/>
          <a:p>
            <a:pPr eaLnBrk="1" fontAlgn="auto" hangingPunct="1">
              <a:spcAft>
                <a:spcPts val="0"/>
              </a:spcAft>
              <a:defRPr/>
            </a:pPr>
            <a:r>
              <a:rPr lang="en-US" dirty="0" smtClean="0"/>
              <a:t>Student Learning Outcomes Assessment</a:t>
            </a:r>
            <a:endParaRPr lang="en-US" dirty="0"/>
          </a:p>
        </p:txBody>
      </p:sp>
      <p:pic>
        <p:nvPicPr>
          <p:cNvPr id="1024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886200"/>
            <a:ext cx="5843588" cy="1700213"/>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76200" y="569913"/>
            <a:ext cx="8915400" cy="1054100"/>
          </a:xfrm>
        </p:spPr>
        <p:txBody>
          <a:bodyPr/>
          <a:lstStyle/>
          <a:p>
            <a:pPr eaLnBrk="1" hangingPunct="1"/>
            <a:r>
              <a:rPr lang="en-US" altLang="en-US" smtClean="0"/>
              <a:t>Outcomes Assessment</a:t>
            </a:r>
          </a:p>
        </p:txBody>
      </p:sp>
      <p:pic>
        <p:nvPicPr>
          <p:cNvPr id="13315" name="Picture 4" descr="C:\Users\Rod\Dropbox\Presentations\university 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2098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0" descr="https://d30y9cdsu7xlg0.cloudfront.net/png/5020-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2413" y="2895600"/>
            <a:ext cx="1676400" cy="16764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12" descr="https://cdn3.iconfinder.com/data/icons/school-solid-icons-vol-2/96/093-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3505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4" descr="http://downloadicons.net/sites/default/files/student-icon-1787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3989388"/>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30238" y="4054475"/>
            <a:ext cx="1905000" cy="830997"/>
          </a:xfrm>
          <a:prstGeom prst="rect">
            <a:avLst/>
          </a:prstGeom>
          <a:noFill/>
        </p:spPr>
        <p:txBody>
          <a:bodyPr>
            <a:spAutoFit/>
          </a:bodyPr>
          <a:lstStyle/>
          <a:p>
            <a:pPr algn="ctr">
              <a:defRPr/>
            </a:pPr>
            <a:r>
              <a:rPr lang="en-US" sz="2400" b="1" dirty="0">
                <a:solidFill>
                  <a:schemeClr val="accent2">
                    <a:lumMod val="75000"/>
                  </a:schemeClr>
                </a:solidFill>
                <a:cs typeface="Arial" charset="0"/>
              </a:rPr>
              <a:t>GE Outcomes</a:t>
            </a:r>
          </a:p>
        </p:txBody>
      </p:sp>
      <p:sp>
        <p:nvSpPr>
          <p:cNvPr id="14" name="TextBox 13"/>
          <p:cNvSpPr txBox="1"/>
          <p:nvPr/>
        </p:nvSpPr>
        <p:spPr>
          <a:xfrm>
            <a:off x="2355850" y="4598988"/>
            <a:ext cx="2486025" cy="830997"/>
          </a:xfrm>
          <a:prstGeom prst="rect">
            <a:avLst/>
          </a:prstGeom>
          <a:noFill/>
        </p:spPr>
        <p:txBody>
          <a:bodyPr>
            <a:spAutoFit/>
          </a:bodyPr>
          <a:lstStyle/>
          <a:p>
            <a:pPr algn="ctr">
              <a:defRPr/>
            </a:pPr>
            <a:r>
              <a:rPr lang="en-US" sz="2400" b="1" dirty="0">
                <a:solidFill>
                  <a:schemeClr val="accent2">
                    <a:lumMod val="75000"/>
                  </a:schemeClr>
                </a:solidFill>
                <a:cs typeface="Arial" charset="0"/>
              </a:rPr>
              <a:t>Discipline  Outcomes</a:t>
            </a:r>
          </a:p>
        </p:txBody>
      </p:sp>
      <p:sp>
        <p:nvSpPr>
          <p:cNvPr id="15" name="TextBox 14"/>
          <p:cNvSpPr txBox="1"/>
          <p:nvPr/>
        </p:nvSpPr>
        <p:spPr>
          <a:xfrm>
            <a:off x="4343400" y="5237163"/>
            <a:ext cx="2487613" cy="830997"/>
          </a:xfrm>
          <a:prstGeom prst="rect">
            <a:avLst/>
          </a:prstGeom>
          <a:noFill/>
        </p:spPr>
        <p:txBody>
          <a:bodyPr>
            <a:spAutoFit/>
          </a:bodyPr>
          <a:lstStyle/>
          <a:p>
            <a:pPr algn="ctr">
              <a:defRPr/>
            </a:pPr>
            <a:r>
              <a:rPr lang="en-US" sz="2400" b="1" dirty="0">
                <a:solidFill>
                  <a:schemeClr val="accent2">
                    <a:lumMod val="75000"/>
                  </a:schemeClr>
                </a:solidFill>
                <a:cs typeface="Arial" charset="0"/>
              </a:rPr>
              <a:t>Course Outcomes</a:t>
            </a:r>
          </a:p>
        </p:txBody>
      </p:sp>
      <p:sp>
        <p:nvSpPr>
          <p:cNvPr id="16" name="TextBox 15"/>
          <p:cNvSpPr txBox="1"/>
          <p:nvPr/>
        </p:nvSpPr>
        <p:spPr>
          <a:xfrm>
            <a:off x="6300788" y="5786438"/>
            <a:ext cx="2486025" cy="830997"/>
          </a:xfrm>
          <a:prstGeom prst="rect">
            <a:avLst/>
          </a:prstGeom>
          <a:noFill/>
        </p:spPr>
        <p:txBody>
          <a:bodyPr>
            <a:spAutoFit/>
          </a:bodyPr>
          <a:lstStyle/>
          <a:p>
            <a:pPr algn="ctr">
              <a:defRPr/>
            </a:pPr>
            <a:r>
              <a:rPr lang="en-US" sz="2400" b="1" dirty="0">
                <a:solidFill>
                  <a:schemeClr val="accent2">
                    <a:lumMod val="75000"/>
                  </a:schemeClr>
                </a:solidFill>
                <a:cs typeface="Arial" charset="0"/>
              </a:rPr>
              <a:t>Student Learning</a:t>
            </a:r>
          </a:p>
        </p:txBody>
      </p:sp>
      <p:sp>
        <p:nvSpPr>
          <p:cNvPr id="2" name="Oval 1"/>
          <p:cNvSpPr/>
          <p:nvPr/>
        </p:nvSpPr>
        <p:spPr>
          <a:xfrm>
            <a:off x="2355850" y="2631666"/>
            <a:ext cx="2486025" cy="289083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320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606675" y="2362200"/>
            <a:ext cx="3921125" cy="3838575"/>
          </a:xfrm>
          <a:ln w="88900">
            <a:solidFill>
              <a:schemeClr val="accent2">
                <a:lumMod val="75000"/>
              </a:schemeClr>
            </a:solidFill>
          </a:ln>
        </p:spPr>
      </p:pic>
      <p:sp>
        <p:nvSpPr>
          <p:cNvPr id="16387" name="Title 2"/>
          <p:cNvSpPr>
            <a:spLocks noGrp="1"/>
          </p:cNvSpPr>
          <p:nvPr>
            <p:ph type="title"/>
          </p:nvPr>
        </p:nvSpPr>
        <p:spPr>
          <a:xfrm>
            <a:off x="76200" y="569913"/>
            <a:ext cx="8915400" cy="1054100"/>
          </a:xfrm>
        </p:spPr>
        <p:txBody>
          <a:bodyPr/>
          <a:lstStyle/>
          <a:p>
            <a:pPr eaLnBrk="1" hangingPunct="1"/>
            <a:r>
              <a:rPr lang="en-US" altLang="en-US" sz="7200" dirty="0" smtClean="0">
                <a:solidFill>
                  <a:schemeClr val="accent2"/>
                </a:solidFill>
              </a:rPr>
              <a:t>1</a:t>
            </a:r>
            <a:r>
              <a:rPr lang="en-US" altLang="en-US" dirty="0" smtClean="0"/>
              <a:t> Discipline Outcomes</a:t>
            </a:r>
          </a:p>
        </p:txBody>
      </p:sp>
      <p:sp>
        <p:nvSpPr>
          <p:cNvPr id="3" name="Oval Callout 2"/>
          <p:cNvSpPr/>
          <p:nvPr/>
        </p:nvSpPr>
        <p:spPr>
          <a:xfrm>
            <a:off x="6451600" y="2296026"/>
            <a:ext cx="1981200" cy="762000"/>
          </a:xfrm>
          <a:prstGeom prst="wedgeEllipseCallout">
            <a:avLst>
              <a:gd name="adj1" fmla="val -52686"/>
              <a:gd name="adj2" fmla="val 7771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Discipline </a:t>
            </a:r>
          </a:p>
          <a:p>
            <a:pPr algn="ctr">
              <a:defRPr/>
            </a:pPr>
            <a:r>
              <a:rPr lang="en-US" dirty="0"/>
              <a:t>Outcomes</a:t>
            </a:r>
          </a:p>
        </p:txBody>
      </p:sp>
      <p:sp>
        <p:nvSpPr>
          <p:cNvPr id="7" name="Oval Callout 6"/>
          <p:cNvSpPr/>
          <p:nvPr/>
        </p:nvSpPr>
        <p:spPr>
          <a:xfrm>
            <a:off x="444834" y="2971800"/>
            <a:ext cx="2193925" cy="762000"/>
          </a:xfrm>
          <a:prstGeom prst="wedgeEllipseCallout">
            <a:avLst>
              <a:gd name="adj1" fmla="val 50673"/>
              <a:gd name="adj2" fmla="val 10644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Department Courses</a:t>
            </a:r>
            <a:endParaRPr lang="en-US" dirty="0"/>
          </a:p>
        </p:txBody>
      </p:sp>
      <p:sp>
        <p:nvSpPr>
          <p:cNvPr id="8" name="Oval Callout 7"/>
          <p:cNvSpPr/>
          <p:nvPr/>
        </p:nvSpPr>
        <p:spPr>
          <a:xfrm>
            <a:off x="6527800" y="4572000"/>
            <a:ext cx="1981200" cy="762000"/>
          </a:xfrm>
          <a:prstGeom prst="wedgeEllipseCallout">
            <a:avLst>
              <a:gd name="adj1" fmla="val -70237"/>
              <a:gd name="adj2" fmla="val -6088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Assessed </a:t>
            </a:r>
          </a:p>
          <a:p>
            <a:pPr algn="ctr">
              <a:defRPr/>
            </a:pPr>
            <a:r>
              <a:rPr lang="en-US" dirty="0"/>
              <a:t>Outcomes</a:t>
            </a:r>
          </a:p>
        </p:txBody>
      </p:sp>
      <p:sp>
        <p:nvSpPr>
          <p:cNvPr id="2" name="Rounded Rectangle 1"/>
          <p:cNvSpPr/>
          <p:nvPr/>
        </p:nvSpPr>
        <p:spPr>
          <a:xfrm>
            <a:off x="601412" y="5864893"/>
            <a:ext cx="1219200" cy="3524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673350" y="2362200"/>
            <a:ext cx="3787775" cy="3838575"/>
          </a:xfrm>
          <a:ln w="88900">
            <a:solidFill>
              <a:schemeClr val="accent2">
                <a:lumMod val="75000"/>
              </a:schemeClr>
            </a:solidFill>
          </a:ln>
        </p:spPr>
      </p:pic>
      <p:sp>
        <p:nvSpPr>
          <p:cNvPr id="17411" name="Title 2"/>
          <p:cNvSpPr>
            <a:spLocks noGrp="1"/>
          </p:cNvSpPr>
          <p:nvPr>
            <p:ph type="title"/>
          </p:nvPr>
        </p:nvSpPr>
        <p:spPr>
          <a:xfrm>
            <a:off x="152400" y="569913"/>
            <a:ext cx="8293100" cy="1054100"/>
          </a:xfrm>
        </p:spPr>
        <p:txBody>
          <a:bodyPr/>
          <a:lstStyle/>
          <a:p>
            <a:pPr eaLnBrk="1" hangingPunct="1"/>
            <a:r>
              <a:rPr lang="en-US" altLang="en-US" sz="7200" smtClean="0"/>
              <a:t> </a:t>
            </a:r>
            <a:r>
              <a:rPr lang="en-US" altLang="en-US" sz="7200" smtClean="0">
                <a:solidFill>
                  <a:schemeClr val="accent2"/>
                </a:solidFill>
              </a:rPr>
              <a:t>2</a:t>
            </a:r>
            <a:r>
              <a:rPr lang="en-US" altLang="en-US" sz="7200" smtClean="0"/>
              <a:t> </a:t>
            </a:r>
            <a:r>
              <a:rPr lang="en-US" altLang="en-US" smtClean="0"/>
              <a:t>Foundation Outcomes</a:t>
            </a:r>
          </a:p>
        </p:txBody>
      </p:sp>
      <p:sp>
        <p:nvSpPr>
          <p:cNvPr id="5" name="Oval Callout 4"/>
          <p:cNvSpPr/>
          <p:nvPr/>
        </p:nvSpPr>
        <p:spPr>
          <a:xfrm>
            <a:off x="6464300" y="5033461"/>
            <a:ext cx="1981200" cy="762000"/>
          </a:xfrm>
          <a:prstGeom prst="wedgeEllipseCallout">
            <a:avLst>
              <a:gd name="adj1" fmla="val -70237"/>
              <a:gd name="adj2" fmla="val -6088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Level</a:t>
            </a:r>
          </a:p>
          <a:p>
            <a:pPr algn="ctr">
              <a:defRPr/>
            </a:pPr>
            <a:r>
              <a:rPr lang="en-US" dirty="0" smtClean="0"/>
              <a:t>Outcomes</a:t>
            </a:r>
            <a:endParaRPr lang="en-US" dirty="0"/>
          </a:p>
        </p:txBody>
      </p:sp>
      <p:sp>
        <p:nvSpPr>
          <p:cNvPr id="6" name="Oval Callout 5"/>
          <p:cNvSpPr/>
          <p:nvPr/>
        </p:nvSpPr>
        <p:spPr>
          <a:xfrm>
            <a:off x="6635917" y="2667000"/>
            <a:ext cx="1981200" cy="762000"/>
          </a:xfrm>
          <a:prstGeom prst="wedgeEllipseCallout">
            <a:avLst>
              <a:gd name="adj1" fmla="val -73487"/>
              <a:gd name="adj2" fmla="val 608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Foundation </a:t>
            </a:r>
          </a:p>
          <a:p>
            <a:pPr algn="ctr">
              <a:defRPr/>
            </a:pPr>
            <a:r>
              <a:rPr lang="en-US" dirty="0"/>
              <a:t>Outcomes</a:t>
            </a:r>
          </a:p>
        </p:txBody>
      </p:sp>
      <p:sp>
        <p:nvSpPr>
          <p:cNvPr id="7" name="Oval Callout 6"/>
          <p:cNvSpPr/>
          <p:nvPr/>
        </p:nvSpPr>
        <p:spPr>
          <a:xfrm>
            <a:off x="533400" y="3429000"/>
            <a:ext cx="1981200" cy="762000"/>
          </a:xfrm>
          <a:prstGeom prst="wedgeEllipseCallout">
            <a:avLst>
              <a:gd name="adj1" fmla="val 48073"/>
              <a:gd name="adj2" fmla="val 15207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Discipline </a:t>
            </a:r>
          </a:p>
          <a:p>
            <a:pPr algn="ctr">
              <a:defRPr/>
            </a:pPr>
            <a:r>
              <a:rPr lang="en-US" dirty="0"/>
              <a:t>Outcomes</a:t>
            </a:r>
          </a:p>
        </p:txBody>
      </p:sp>
      <p:sp>
        <p:nvSpPr>
          <p:cNvPr id="8" name="Rounded Rectangle 7"/>
          <p:cNvSpPr/>
          <p:nvPr/>
        </p:nvSpPr>
        <p:spPr>
          <a:xfrm>
            <a:off x="765175" y="5867650"/>
            <a:ext cx="1219200" cy="3524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057400" y="2286000"/>
            <a:ext cx="4781550" cy="3886200"/>
          </a:xfrm>
          <a:ln w="88900">
            <a:solidFill>
              <a:schemeClr val="accent2">
                <a:lumMod val="75000"/>
              </a:schemeClr>
            </a:solidFill>
          </a:ln>
        </p:spPr>
      </p:pic>
      <p:sp>
        <p:nvSpPr>
          <p:cNvPr id="18435" name="Title 2"/>
          <p:cNvSpPr>
            <a:spLocks noGrp="1"/>
          </p:cNvSpPr>
          <p:nvPr>
            <p:ph type="title"/>
          </p:nvPr>
        </p:nvSpPr>
        <p:spPr/>
        <p:txBody>
          <a:bodyPr/>
          <a:lstStyle/>
          <a:p>
            <a:pPr eaLnBrk="1" hangingPunct="1"/>
            <a:r>
              <a:rPr lang="en-US" altLang="en-US" sz="7200" dirty="0" smtClean="0">
                <a:solidFill>
                  <a:schemeClr val="accent2"/>
                </a:solidFill>
              </a:rPr>
              <a:t>3</a:t>
            </a:r>
            <a:r>
              <a:rPr lang="en-US" altLang="en-US" dirty="0" smtClean="0"/>
              <a:t> Assessment Methods</a:t>
            </a:r>
          </a:p>
        </p:txBody>
      </p:sp>
      <p:sp>
        <p:nvSpPr>
          <p:cNvPr id="5" name="Oval Callout 4"/>
          <p:cNvSpPr/>
          <p:nvPr/>
        </p:nvSpPr>
        <p:spPr>
          <a:xfrm>
            <a:off x="7048500" y="4572000"/>
            <a:ext cx="1981200" cy="762000"/>
          </a:xfrm>
          <a:prstGeom prst="wedgeEllipseCallout">
            <a:avLst>
              <a:gd name="adj1" fmla="val -70237"/>
              <a:gd name="adj2" fmla="val -6088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Assessment </a:t>
            </a:r>
          </a:p>
          <a:p>
            <a:pPr algn="ctr">
              <a:defRPr/>
            </a:pPr>
            <a:r>
              <a:rPr lang="en-US" dirty="0"/>
              <a:t>Method</a:t>
            </a:r>
          </a:p>
        </p:txBody>
      </p:sp>
      <p:sp>
        <p:nvSpPr>
          <p:cNvPr id="6" name="Oval Callout 5"/>
          <p:cNvSpPr/>
          <p:nvPr/>
        </p:nvSpPr>
        <p:spPr>
          <a:xfrm>
            <a:off x="7042150" y="2209800"/>
            <a:ext cx="1981200" cy="762000"/>
          </a:xfrm>
          <a:prstGeom prst="wedgeEllipseCallout">
            <a:avLst>
              <a:gd name="adj1" fmla="val -70887"/>
              <a:gd name="adj2" fmla="val 7940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Discipline </a:t>
            </a:r>
          </a:p>
          <a:p>
            <a:pPr algn="ctr">
              <a:defRPr/>
            </a:pPr>
            <a:r>
              <a:rPr lang="en-US" dirty="0"/>
              <a:t>Outcomes</a:t>
            </a:r>
          </a:p>
        </p:txBody>
      </p:sp>
      <p:sp>
        <p:nvSpPr>
          <p:cNvPr id="7" name="Oval Callout 6"/>
          <p:cNvSpPr/>
          <p:nvPr/>
        </p:nvSpPr>
        <p:spPr>
          <a:xfrm>
            <a:off x="228600" y="2995613"/>
            <a:ext cx="1981200" cy="762000"/>
          </a:xfrm>
          <a:prstGeom prst="wedgeEllipseCallout">
            <a:avLst>
              <a:gd name="adj1" fmla="val 55224"/>
              <a:gd name="adj2" fmla="val 16559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Course </a:t>
            </a:r>
          </a:p>
          <a:p>
            <a:pPr algn="ctr">
              <a:defRPr/>
            </a:pPr>
            <a:r>
              <a:rPr lang="en-US" dirty="0"/>
              <a:t>Outcomes</a:t>
            </a:r>
          </a:p>
        </p:txBody>
      </p:sp>
      <p:sp>
        <p:nvSpPr>
          <p:cNvPr id="8" name="Rounded Rectangle 7"/>
          <p:cNvSpPr/>
          <p:nvPr/>
        </p:nvSpPr>
        <p:spPr>
          <a:xfrm>
            <a:off x="533400" y="5819775"/>
            <a:ext cx="1219200" cy="3524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b="61143"/>
          <a:stretch/>
        </p:blipFill>
        <p:spPr>
          <a:xfrm>
            <a:off x="457200" y="2895600"/>
            <a:ext cx="8137525" cy="1295400"/>
          </a:xfrm>
          <a:ln w="88900">
            <a:solidFill>
              <a:schemeClr val="accent2">
                <a:lumMod val="75000"/>
              </a:schemeClr>
            </a:solidFill>
          </a:ln>
        </p:spPr>
      </p:pic>
      <p:sp>
        <p:nvSpPr>
          <p:cNvPr id="19459" name="Title 2"/>
          <p:cNvSpPr>
            <a:spLocks noGrp="1"/>
          </p:cNvSpPr>
          <p:nvPr>
            <p:ph type="title"/>
          </p:nvPr>
        </p:nvSpPr>
        <p:spPr/>
        <p:txBody>
          <a:bodyPr/>
          <a:lstStyle/>
          <a:p>
            <a:pPr eaLnBrk="1" hangingPunct="1"/>
            <a:r>
              <a:rPr lang="en-US" altLang="en-US" smtClean="0"/>
              <a:t> </a:t>
            </a:r>
            <a:r>
              <a:rPr lang="en-US" altLang="en-US" sz="7200" smtClean="0">
                <a:solidFill>
                  <a:schemeClr val="accent2"/>
                </a:solidFill>
              </a:rPr>
              <a:t>4</a:t>
            </a:r>
            <a:r>
              <a:rPr lang="en-US" altLang="en-US" smtClean="0"/>
              <a:t> Assessment Reports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598613" y="2362200"/>
            <a:ext cx="5937250" cy="3765550"/>
          </a:xfrm>
          <a:ln w="88900">
            <a:solidFill>
              <a:schemeClr val="accent2">
                <a:lumMod val="75000"/>
              </a:schemeClr>
            </a:solidFill>
          </a:ln>
        </p:spPr>
      </p:pic>
      <p:sp>
        <p:nvSpPr>
          <p:cNvPr id="20483" name="Title 2"/>
          <p:cNvSpPr>
            <a:spLocks noGrp="1"/>
          </p:cNvSpPr>
          <p:nvPr>
            <p:ph type="title"/>
          </p:nvPr>
        </p:nvSpPr>
        <p:spPr>
          <a:xfrm>
            <a:off x="228600" y="533400"/>
            <a:ext cx="8455025" cy="1054100"/>
          </a:xfrm>
        </p:spPr>
        <p:txBody>
          <a:bodyPr/>
          <a:lstStyle/>
          <a:p>
            <a:pPr eaLnBrk="1" hangingPunct="1"/>
            <a:r>
              <a:rPr lang="en-US" altLang="en-US" smtClean="0"/>
              <a:t> </a:t>
            </a:r>
            <a:r>
              <a:rPr lang="en-US" altLang="en-US" sz="7200" smtClean="0">
                <a:solidFill>
                  <a:schemeClr val="accent2"/>
                </a:solidFill>
              </a:rPr>
              <a:t>5-7 </a:t>
            </a:r>
            <a:r>
              <a:rPr lang="en-US" altLang="en-US" smtClean="0"/>
              <a:t>Assessment Reports</a:t>
            </a:r>
          </a:p>
        </p:txBody>
      </p:sp>
      <p:sp>
        <p:nvSpPr>
          <p:cNvPr id="6" name="Oval Callout 5"/>
          <p:cNvSpPr/>
          <p:nvPr/>
        </p:nvSpPr>
        <p:spPr>
          <a:xfrm>
            <a:off x="152400" y="3200400"/>
            <a:ext cx="1981200" cy="914400"/>
          </a:xfrm>
          <a:prstGeom prst="wedgeEllipseCallout">
            <a:avLst>
              <a:gd name="adj1" fmla="val 77325"/>
              <a:gd name="adj2" fmla="val -4566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Outcome Criterion</a:t>
            </a:r>
          </a:p>
          <a:p>
            <a:pPr algn="ctr">
              <a:defRPr/>
            </a:pPr>
            <a:r>
              <a:rPr lang="en-US" dirty="0"/>
              <a:t>Tool</a:t>
            </a:r>
          </a:p>
        </p:txBody>
      </p:sp>
      <p:sp>
        <p:nvSpPr>
          <p:cNvPr id="7" name="Oval Callout 6"/>
          <p:cNvSpPr/>
          <p:nvPr/>
        </p:nvSpPr>
        <p:spPr>
          <a:xfrm>
            <a:off x="6934200" y="4800600"/>
            <a:ext cx="1981200" cy="914400"/>
          </a:xfrm>
          <a:prstGeom prst="wedgeEllipseCallout">
            <a:avLst>
              <a:gd name="adj1" fmla="val -76738"/>
              <a:gd name="adj2" fmla="val -9496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Results</a:t>
            </a:r>
          </a:p>
          <a:p>
            <a:pPr algn="ctr">
              <a:defRPr/>
            </a:pPr>
            <a:r>
              <a:rPr lang="en-US" dirty="0"/>
              <a:t>Analysis</a:t>
            </a:r>
          </a:p>
          <a:p>
            <a:pPr algn="ctr">
              <a:defRPr/>
            </a:pPr>
            <a:r>
              <a:rPr lang="en-US" dirty="0"/>
              <a:t>Plan</a:t>
            </a:r>
          </a:p>
        </p:txBody>
      </p:sp>
      <p:sp>
        <p:nvSpPr>
          <p:cNvPr id="8" name="Rounded Rectangle 7"/>
          <p:cNvSpPr/>
          <p:nvPr/>
        </p:nvSpPr>
        <p:spPr>
          <a:xfrm>
            <a:off x="152400" y="5775325"/>
            <a:ext cx="1219200" cy="3524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340" y="1387737"/>
            <a:ext cx="7198659" cy="1731982"/>
          </a:xfrm>
          <a:extLst/>
        </p:spPr>
        <p:txBody>
          <a:bodyPr rtlCol="0">
            <a:noAutofit/>
          </a:bodyPr>
          <a:lstStyle/>
          <a:p>
            <a:pPr eaLnBrk="1" fontAlgn="auto" hangingPunct="1">
              <a:spcAft>
                <a:spcPts val="0"/>
              </a:spcAft>
              <a:defRPr/>
            </a:pPr>
            <a:r>
              <a:rPr lang="en-US" dirty="0" smtClean="0"/>
              <a:t>Course</a:t>
            </a:r>
            <a:br>
              <a:rPr lang="en-US" dirty="0" smtClean="0"/>
            </a:br>
            <a:r>
              <a:rPr lang="en-US" dirty="0" smtClean="0"/>
              <a:t> Outcomes Assessment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76200" y="569913"/>
            <a:ext cx="8915400" cy="1054100"/>
          </a:xfrm>
        </p:spPr>
        <p:txBody>
          <a:bodyPr/>
          <a:lstStyle/>
          <a:p>
            <a:pPr eaLnBrk="1" hangingPunct="1"/>
            <a:r>
              <a:rPr lang="en-US" altLang="en-US" smtClean="0"/>
              <a:t>Outcomes Assessment</a:t>
            </a:r>
          </a:p>
        </p:txBody>
      </p:sp>
      <p:pic>
        <p:nvPicPr>
          <p:cNvPr id="13315" name="Picture 4" descr="C:\Users\Rod\Dropbox\Presentations\university 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2098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0" descr="https://d30y9cdsu7xlg0.cloudfront.net/png/5020-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2413" y="2895600"/>
            <a:ext cx="1676400" cy="16764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12" descr="https://cdn3.iconfinder.com/data/icons/school-solid-icons-vol-2/96/093-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3505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4" descr="http://downloadicons.net/sites/default/files/student-icon-1787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3989388"/>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30238" y="4054475"/>
            <a:ext cx="1905000" cy="830997"/>
          </a:xfrm>
          <a:prstGeom prst="rect">
            <a:avLst/>
          </a:prstGeom>
          <a:noFill/>
        </p:spPr>
        <p:txBody>
          <a:bodyPr>
            <a:spAutoFit/>
          </a:bodyPr>
          <a:lstStyle/>
          <a:p>
            <a:pPr algn="ctr">
              <a:defRPr/>
            </a:pPr>
            <a:r>
              <a:rPr lang="en-US" sz="2400" b="1" dirty="0">
                <a:solidFill>
                  <a:schemeClr val="accent2">
                    <a:lumMod val="75000"/>
                  </a:schemeClr>
                </a:solidFill>
                <a:cs typeface="Arial" charset="0"/>
              </a:rPr>
              <a:t>GE Outcomes</a:t>
            </a:r>
          </a:p>
        </p:txBody>
      </p:sp>
      <p:sp>
        <p:nvSpPr>
          <p:cNvPr id="14" name="TextBox 13"/>
          <p:cNvSpPr txBox="1"/>
          <p:nvPr/>
        </p:nvSpPr>
        <p:spPr>
          <a:xfrm>
            <a:off x="2355850" y="4598988"/>
            <a:ext cx="2486025" cy="830997"/>
          </a:xfrm>
          <a:prstGeom prst="rect">
            <a:avLst/>
          </a:prstGeom>
          <a:noFill/>
        </p:spPr>
        <p:txBody>
          <a:bodyPr>
            <a:spAutoFit/>
          </a:bodyPr>
          <a:lstStyle/>
          <a:p>
            <a:pPr algn="ctr">
              <a:defRPr/>
            </a:pPr>
            <a:r>
              <a:rPr lang="en-US" sz="2400" b="1" dirty="0">
                <a:solidFill>
                  <a:schemeClr val="accent2">
                    <a:lumMod val="75000"/>
                  </a:schemeClr>
                </a:solidFill>
                <a:cs typeface="Arial" charset="0"/>
              </a:rPr>
              <a:t>Discipline  Outcomes</a:t>
            </a:r>
          </a:p>
        </p:txBody>
      </p:sp>
      <p:sp>
        <p:nvSpPr>
          <p:cNvPr id="15" name="TextBox 14"/>
          <p:cNvSpPr txBox="1"/>
          <p:nvPr/>
        </p:nvSpPr>
        <p:spPr>
          <a:xfrm>
            <a:off x="4343400" y="5237163"/>
            <a:ext cx="2487613" cy="830997"/>
          </a:xfrm>
          <a:prstGeom prst="rect">
            <a:avLst/>
          </a:prstGeom>
          <a:noFill/>
        </p:spPr>
        <p:txBody>
          <a:bodyPr>
            <a:spAutoFit/>
          </a:bodyPr>
          <a:lstStyle/>
          <a:p>
            <a:pPr algn="ctr">
              <a:defRPr/>
            </a:pPr>
            <a:r>
              <a:rPr lang="en-US" sz="2400" b="1" dirty="0">
                <a:solidFill>
                  <a:schemeClr val="accent2">
                    <a:lumMod val="75000"/>
                  </a:schemeClr>
                </a:solidFill>
                <a:cs typeface="Arial" charset="0"/>
              </a:rPr>
              <a:t>Course Outcomes</a:t>
            </a:r>
          </a:p>
        </p:txBody>
      </p:sp>
      <p:sp>
        <p:nvSpPr>
          <p:cNvPr id="16" name="TextBox 15"/>
          <p:cNvSpPr txBox="1"/>
          <p:nvPr/>
        </p:nvSpPr>
        <p:spPr>
          <a:xfrm>
            <a:off x="6300788" y="5786438"/>
            <a:ext cx="2486025" cy="830997"/>
          </a:xfrm>
          <a:prstGeom prst="rect">
            <a:avLst/>
          </a:prstGeom>
          <a:noFill/>
        </p:spPr>
        <p:txBody>
          <a:bodyPr>
            <a:spAutoFit/>
          </a:bodyPr>
          <a:lstStyle/>
          <a:p>
            <a:pPr algn="ctr">
              <a:defRPr/>
            </a:pPr>
            <a:r>
              <a:rPr lang="en-US" sz="2400" b="1" dirty="0">
                <a:solidFill>
                  <a:schemeClr val="accent2">
                    <a:lumMod val="75000"/>
                  </a:schemeClr>
                </a:solidFill>
                <a:cs typeface="Arial" charset="0"/>
              </a:rPr>
              <a:t>Student Learning</a:t>
            </a:r>
          </a:p>
        </p:txBody>
      </p:sp>
      <p:sp>
        <p:nvSpPr>
          <p:cNvPr id="2" name="Oval 1"/>
          <p:cNvSpPr/>
          <p:nvPr/>
        </p:nvSpPr>
        <p:spPr>
          <a:xfrm>
            <a:off x="4343400" y="3311098"/>
            <a:ext cx="2486025" cy="289083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4952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517775" y="2362200"/>
            <a:ext cx="4098925" cy="3702050"/>
          </a:xfrm>
          <a:ln w="88900">
            <a:solidFill>
              <a:schemeClr val="accent2">
                <a:lumMod val="75000"/>
              </a:schemeClr>
            </a:solidFill>
          </a:ln>
        </p:spPr>
      </p:pic>
      <p:sp>
        <p:nvSpPr>
          <p:cNvPr id="23555" name="Title 2"/>
          <p:cNvSpPr>
            <a:spLocks noGrp="1"/>
          </p:cNvSpPr>
          <p:nvPr>
            <p:ph type="title"/>
          </p:nvPr>
        </p:nvSpPr>
        <p:spPr/>
        <p:txBody>
          <a:bodyPr/>
          <a:lstStyle/>
          <a:p>
            <a:pPr eaLnBrk="1" hangingPunct="1"/>
            <a:r>
              <a:rPr lang="en-US" altLang="en-US" dirty="0" smtClean="0"/>
              <a:t> </a:t>
            </a:r>
            <a:r>
              <a:rPr lang="en-US" altLang="en-US" sz="7200" dirty="0" smtClean="0">
                <a:solidFill>
                  <a:schemeClr val="accent2"/>
                </a:solidFill>
              </a:rPr>
              <a:t>1</a:t>
            </a:r>
            <a:r>
              <a:rPr lang="en-US" altLang="en-US" dirty="0" smtClean="0"/>
              <a:t> Discipline Outcomes</a:t>
            </a:r>
          </a:p>
        </p:txBody>
      </p:sp>
      <p:sp>
        <p:nvSpPr>
          <p:cNvPr id="5" name="Oval Callout 4"/>
          <p:cNvSpPr/>
          <p:nvPr/>
        </p:nvSpPr>
        <p:spPr>
          <a:xfrm>
            <a:off x="6858000" y="4572000"/>
            <a:ext cx="1981200" cy="762000"/>
          </a:xfrm>
          <a:prstGeom prst="wedgeEllipseCallout">
            <a:avLst>
              <a:gd name="adj1" fmla="val -70237"/>
              <a:gd name="adj2" fmla="val -6088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Assessment </a:t>
            </a:r>
          </a:p>
          <a:p>
            <a:pPr algn="ctr">
              <a:defRPr/>
            </a:pPr>
            <a:r>
              <a:rPr lang="en-US" dirty="0"/>
              <a:t>Methods</a:t>
            </a:r>
          </a:p>
        </p:txBody>
      </p:sp>
      <p:sp>
        <p:nvSpPr>
          <p:cNvPr id="6" name="Oval Callout 5"/>
          <p:cNvSpPr/>
          <p:nvPr/>
        </p:nvSpPr>
        <p:spPr>
          <a:xfrm>
            <a:off x="6858000" y="2514600"/>
            <a:ext cx="1981200" cy="762000"/>
          </a:xfrm>
          <a:prstGeom prst="wedgeEllipseCallout">
            <a:avLst>
              <a:gd name="adj1" fmla="val -74787"/>
              <a:gd name="adj2" fmla="val 5066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Discipline Outcomes</a:t>
            </a:r>
          </a:p>
        </p:txBody>
      </p:sp>
      <p:sp>
        <p:nvSpPr>
          <p:cNvPr id="7" name="Oval Callout 6"/>
          <p:cNvSpPr/>
          <p:nvPr/>
        </p:nvSpPr>
        <p:spPr>
          <a:xfrm>
            <a:off x="381000" y="3232150"/>
            <a:ext cx="1981200" cy="762000"/>
          </a:xfrm>
          <a:prstGeom prst="wedgeEllipseCallout">
            <a:avLst>
              <a:gd name="adj1" fmla="val 58474"/>
              <a:gd name="adj2" fmla="val 10644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Course Outcomes</a:t>
            </a:r>
          </a:p>
        </p:txBody>
      </p:sp>
      <p:sp>
        <p:nvSpPr>
          <p:cNvPr id="8" name="Rounded Rectangle 7"/>
          <p:cNvSpPr/>
          <p:nvPr/>
        </p:nvSpPr>
        <p:spPr>
          <a:xfrm>
            <a:off x="762000" y="5711825"/>
            <a:ext cx="1219200" cy="3524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Course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1727" r="26884" b="13239"/>
          <a:stretch/>
        </p:blipFill>
        <p:spPr>
          <a:xfrm>
            <a:off x="2514600" y="2286000"/>
            <a:ext cx="3810000" cy="4227513"/>
          </a:xfrm>
          <a:ln w="88900">
            <a:solidFill>
              <a:schemeClr val="accent2">
                <a:lumMod val="75000"/>
              </a:schemeClr>
            </a:solidFill>
          </a:ln>
        </p:spPr>
      </p:pic>
      <p:sp>
        <p:nvSpPr>
          <p:cNvPr id="24579" name="Title 2"/>
          <p:cNvSpPr>
            <a:spLocks noGrp="1"/>
          </p:cNvSpPr>
          <p:nvPr>
            <p:ph type="title"/>
          </p:nvPr>
        </p:nvSpPr>
        <p:spPr/>
        <p:txBody>
          <a:bodyPr/>
          <a:lstStyle/>
          <a:p>
            <a:pPr eaLnBrk="1" hangingPunct="1"/>
            <a:r>
              <a:rPr lang="en-US" altLang="en-US" sz="7200" dirty="0" smtClean="0">
                <a:solidFill>
                  <a:schemeClr val="accent2"/>
                </a:solidFill>
              </a:rPr>
              <a:t>2</a:t>
            </a:r>
            <a:r>
              <a:rPr lang="en-US" altLang="en-US" dirty="0" smtClean="0"/>
              <a:t> Foundation Outcomes</a:t>
            </a:r>
          </a:p>
        </p:txBody>
      </p:sp>
      <p:sp>
        <p:nvSpPr>
          <p:cNvPr id="5" name="Oval Callout 4"/>
          <p:cNvSpPr/>
          <p:nvPr/>
        </p:nvSpPr>
        <p:spPr>
          <a:xfrm>
            <a:off x="6858000" y="2667000"/>
            <a:ext cx="1981200" cy="762000"/>
          </a:xfrm>
          <a:prstGeom prst="wedgeEllipseCallout">
            <a:avLst>
              <a:gd name="adj1" fmla="val -86488"/>
              <a:gd name="adj2" fmla="val 4559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Foundation Outcomes</a:t>
            </a:r>
          </a:p>
        </p:txBody>
      </p:sp>
      <p:sp>
        <p:nvSpPr>
          <p:cNvPr id="6" name="Oval Callout 5"/>
          <p:cNvSpPr/>
          <p:nvPr/>
        </p:nvSpPr>
        <p:spPr>
          <a:xfrm>
            <a:off x="304800" y="3657600"/>
            <a:ext cx="1981200" cy="762000"/>
          </a:xfrm>
          <a:prstGeom prst="wedgeEllipseCallout">
            <a:avLst>
              <a:gd name="adj1" fmla="val 66274"/>
              <a:gd name="adj2" fmla="val 16728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Course Outcomes</a:t>
            </a:r>
          </a:p>
        </p:txBody>
      </p:sp>
      <p:sp>
        <p:nvSpPr>
          <p:cNvPr id="7" name="Oval Callout 6"/>
          <p:cNvSpPr/>
          <p:nvPr/>
        </p:nvSpPr>
        <p:spPr>
          <a:xfrm>
            <a:off x="6858000" y="5257800"/>
            <a:ext cx="1981200" cy="762000"/>
          </a:xfrm>
          <a:prstGeom prst="wedgeEllipseCallout">
            <a:avLst>
              <a:gd name="adj1" fmla="val -85188"/>
              <a:gd name="adj2" fmla="val -6088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Level Outcomes</a:t>
            </a:r>
            <a:endParaRPr lang="en-US" dirty="0"/>
          </a:p>
        </p:txBody>
      </p:sp>
      <p:sp>
        <p:nvSpPr>
          <p:cNvPr id="8" name="Rounded Rectangle 7"/>
          <p:cNvSpPr/>
          <p:nvPr/>
        </p:nvSpPr>
        <p:spPr>
          <a:xfrm>
            <a:off x="762000" y="6159999"/>
            <a:ext cx="1219200" cy="3524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Course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6000" dirty="0" smtClean="0">
                <a:solidFill>
                  <a:schemeClr val="accent2"/>
                </a:solidFill>
              </a:rPr>
              <a:t>Ross Tomlin</a:t>
            </a:r>
            <a:endParaRPr lang="en-US" sz="1800" dirty="0" smtClean="0">
              <a:solidFill>
                <a:schemeClr val="accent2"/>
              </a:solidFill>
            </a:endParaRPr>
          </a:p>
          <a:p>
            <a:pPr marL="0" indent="0">
              <a:buFont typeface="Wingdings" panose="05000000000000000000" pitchFamily="2" charset="2"/>
              <a:buNone/>
              <a:defRPr/>
            </a:pPr>
            <a:r>
              <a:rPr lang="en-US" sz="1800" dirty="0" smtClean="0">
                <a:solidFill>
                  <a:schemeClr val="accent2"/>
                </a:solidFill>
              </a:rPr>
              <a:t>	</a:t>
            </a:r>
            <a:r>
              <a:rPr lang="en-US" sz="1800" dirty="0" smtClean="0">
                <a:solidFill>
                  <a:schemeClr val="accent4"/>
                </a:solidFill>
              </a:rPr>
              <a:t>Vice President of Instruction and Student Services</a:t>
            </a:r>
          </a:p>
          <a:p>
            <a:pPr marL="0" indent="0">
              <a:buFont typeface="Wingdings" panose="05000000000000000000" pitchFamily="2" charset="2"/>
              <a:buNone/>
              <a:defRPr/>
            </a:pPr>
            <a:endParaRPr lang="en-US" sz="1400" dirty="0" smtClean="0">
              <a:solidFill>
                <a:schemeClr val="accent4"/>
              </a:solidFill>
            </a:endParaRPr>
          </a:p>
          <a:p>
            <a:pPr>
              <a:defRPr/>
            </a:pPr>
            <a:r>
              <a:rPr lang="en-US" sz="6000" dirty="0" smtClean="0">
                <a:solidFill>
                  <a:schemeClr val="accent2"/>
                </a:solidFill>
              </a:rPr>
              <a:t>Rod Keller</a:t>
            </a:r>
          </a:p>
          <a:p>
            <a:pPr marL="0" indent="0">
              <a:buFont typeface="Wingdings" panose="05000000000000000000" pitchFamily="2" charset="2"/>
              <a:buNone/>
              <a:defRPr/>
            </a:pPr>
            <a:r>
              <a:rPr lang="en-US" sz="1800" dirty="0" smtClean="0">
                <a:solidFill>
                  <a:schemeClr val="accent4"/>
                </a:solidFill>
              </a:rPr>
              <a:t>	Dean, Lower Division Collegiate and Developmental Education</a:t>
            </a:r>
            <a:endParaRPr lang="en-US" sz="5800" dirty="0" smtClean="0">
              <a:solidFill>
                <a:schemeClr val="accent4"/>
              </a:solidFill>
            </a:endParaRPr>
          </a:p>
          <a:p>
            <a:pPr>
              <a:defRPr/>
            </a:pPr>
            <a:endParaRPr lang="en-US" sz="1800" dirty="0" smtClean="0">
              <a:solidFill>
                <a:schemeClr val="accent2"/>
              </a:solidFill>
            </a:endParaRPr>
          </a:p>
        </p:txBody>
      </p:sp>
      <p:sp>
        <p:nvSpPr>
          <p:cNvPr id="11267" name="Title 2"/>
          <p:cNvSpPr>
            <a:spLocks noGrp="1"/>
          </p:cNvSpPr>
          <p:nvPr>
            <p:ph type="title"/>
          </p:nvPr>
        </p:nvSpPr>
        <p:spPr/>
        <p:txBody>
          <a:bodyPr/>
          <a:lstStyle/>
          <a:p>
            <a:r>
              <a:rPr lang="en-US" altLang="en-US" smtClean="0"/>
              <a:t>Introductions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286000" y="2286000"/>
            <a:ext cx="4340225" cy="4049713"/>
          </a:xfrm>
          <a:ln w="88900">
            <a:solidFill>
              <a:schemeClr val="accent2">
                <a:lumMod val="75000"/>
              </a:schemeClr>
            </a:solidFill>
          </a:ln>
        </p:spPr>
      </p:pic>
      <p:sp>
        <p:nvSpPr>
          <p:cNvPr id="25603" name="Title 2"/>
          <p:cNvSpPr>
            <a:spLocks noGrp="1"/>
          </p:cNvSpPr>
          <p:nvPr>
            <p:ph type="title"/>
          </p:nvPr>
        </p:nvSpPr>
        <p:spPr/>
        <p:txBody>
          <a:bodyPr/>
          <a:lstStyle/>
          <a:p>
            <a:pPr eaLnBrk="1" hangingPunct="1"/>
            <a:r>
              <a:rPr lang="en-US" altLang="en-US" dirty="0" smtClean="0"/>
              <a:t> </a:t>
            </a:r>
            <a:r>
              <a:rPr lang="en-US" altLang="en-US" sz="7200" dirty="0" smtClean="0">
                <a:solidFill>
                  <a:schemeClr val="accent2"/>
                </a:solidFill>
              </a:rPr>
              <a:t>3</a:t>
            </a:r>
            <a:r>
              <a:rPr lang="en-US" altLang="en-US" dirty="0" smtClean="0"/>
              <a:t> Assessment Methods</a:t>
            </a:r>
          </a:p>
        </p:txBody>
      </p:sp>
      <p:sp>
        <p:nvSpPr>
          <p:cNvPr id="5" name="Oval Callout 4"/>
          <p:cNvSpPr/>
          <p:nvPr/>
        </p:nvSpPr>
        <p:spPr>
          <a:xfrm>
            <a:off x="7046913" y="2819400"/>
            <a:ext cx="1981200" cy="762000"/>
          </a:xfrm>
          <a:prstGeom prst="wedgeEllipseCallout">
            <a:avLst>
              <a:gd name="adj1" fmla="val -78688"/>
              <a:gd name="adj2" fmla="val 2193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Course Outcomes</a:t>
            </a:r>
          </a:p>
        </p:txBody>
      </p:sp>
      <p:sp>
        <p:nvSpPr>
          <p:cNvPr id="6" name="Oval Callout 5"/>
          <p:cNvSpPr/>
          <p:nvPr/>
        </p:nvSpPr>
        <p:spPr>
          <a:xfrm>
            <a:off x="6858000" y="5410200"/>
            <a:ext cx="1981200" cy="762000"/>
          </a:xfrm>
          <a:prstGeom prst="wedgeEllipseCallout">
            <a:avLst>
              <a:gd name="adj1" fmla="val -74137"/>
              <a:gd name="adj2" fmla="val -3890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Outcomes Assessed</a:t>
            </a:r>
          </a:p>
        </p:txBody>
      </p:sp>
      <p:sp>
        <p:nvSpPr>
          <p:cNvPr id="7" name="Oval Callout 6"/>
          <p:cNvSpPr/>
          <p:nvPr/>
        </p:nvSpPr>
        <p:spPr>
          <a:xfrm>
            <a:off x="457200" y="4046538"/>
            <a:ext cx="2133600" cy="762000"/>
          </a:xfrm>
          <a:prstGeom prst="wedgeEllipseCallout">
            <a:avLst>
              <a:gd name="adj1" fmla="val 43523"/>
              <a:gd name="adj2" fmla="val 14869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Course Assignments</a:t>
            </a:r>
          </a:p>
        </p:txBody>
      </p:sp>
      <p:sp>
        <p:nvSpPr>
          <p:cNvPr id="8" name="Rounded Rectangle 7"/>
          <p:cNvSpPr/>
          <p:nvPr/>
        </p:nvSpPr>
        <p:spPr>
          <a:xfrm>
            <a:off x="762000" y="5983288"/>
            <a:ext cx="1219200" cy="3524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Course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600200" y="2286000"/>
            <a:ext cx="6173788" cy="3844925"/>
          </a:xfrm>
          <a:ln w="88900">
            <a:solidFill>
              <a:schemeClr val="accent2">
                <a:lumMod val="75000"/>
              </a:schemeClr>
            </a:solidFill>
          </a:ln>
        </p:spPr>
      </p:pic>
      <p:sp>
        <p:nvSpPr>
          <p:cNvPr id="26627" name="Title 2"/>
          <p:cNvSpPr>
            <a:spLocks noGrp="1"/>
          </p:cNvSpPr>
          <p:nvPr>
            <p:ph type="title"/>
          </p:nvPr>
        </p:nvSpPr>
        <p:spPr/>
        <p:txBody>
          <a:bodyPr/>
          <a:lstStyle/>
          <a:p>
            <a:pPr eaLnBrk="1" hangingPunct="1"/>
            <a:r>
              <a:rPr lang="en-US" altLang="en-US" sz="7200" dirty="0" smtClean="0">
                <a:solidFill>
                  <a:schemeClr val="accent2"/>
                </a:solidFill>
              </a:rPr>
              <a:t>4-7</a:t>
            </a:r>
            <a:r>
              <a:rPr lang="en-US" altLang="en-US" dirty="0" smtClean="0"/>
              <a:t>Assessment Reports</a:t>
            </a:r>
          </a:p>
        </p:txBody>
      </p:sp>
      <p:sp>
        <p:nvSpPr>
          <p:cNvPr id="5" name="Oval Callout 4"/>
          <p:cNvSpPr/>
          <p:nvPr/>
        </p:nvSpPr>
        <p:spPr>
          <a:xfrm>
            <a:off x="17463" y="2971800"/>
            <a:ext cx="1981200" cy="914400"/>
          </a:xfrm>
          <a:prstGeom prst="wedgeEllipseCallout">
            <a:avLst>
              <a:gd name="adj1" fmla="val 77325"/>
              <a:gd name="adj2" fmla="val -4566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Outcome Criterion</a:t>
            </a:r>
          </a:p>
          <a:p>
            <a:pPr algn="ctr">
              <a:defRPr/>
            </a:pPr>
            <a:r>
              <a:rPr lang="en-US" dirty="0"/>
              <a:t>Tool</a:t>
            </a:r>
          </a:p>
        </p:txBody>
      </p:sp>
      <p:sp>
        <p:nvSpPr>
          <p:cNvPr id="6" name="Oval Callout 5"/>
          <p:cNvSpPr/>
          <p:nvPr/>
        </p:nvSpPr>
        <p:spPr>
          <a:xfrm>
            <a:off x="7010400" y="4800600"/>
            <a:ext cx="1981200" cy="914400"/>
          </a:xfrm>
          <a:prstGeom prst="wedgeEllipseCallout">
            <a:avLst>
              <a:gd name="adj1" fmla="val -76738"/>
              <a:gd name="adj2" fmla="val -9496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Results</a:t>
            </a:r>
          </a:p>
          <a:p>
            <a:pPr algn="ctr">
              <a:defRPr/>
            </a:pPr>
            <a:r>
              <a:rPr lang="en-US" dirty="0"/>
              <a:t>Analysis</a:t>
            </a:r>
          </a:p>
          <a:p>
            <a:pPr algn="ctr">
              <a:defRPr/>
            </a:pPr>
            <a:r>
              <a:rPr lang="en-US" dirty="0"/>
              <a:t>Plan</a:t>
            </a:r>
          </a:p>
        </p:txBody>
      </p:sp>
      <p:sp>
        <p:nvSpPr>
          <p:cNvPr id="7" name="Rounded Rectangle 6"/>
          <p:cNvSpPr/>
          <p:nvPr/>
        </p:nvSpPr>
        <p:spPr>
          <a:xfrm>
            <a:off x="211264" y="5715000"/>
            <a:ext cx="1219200" cy="3524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Course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371600"/>
            <a:ext cx="7198659" cy="1731982"/>
          </a:xfrm>
          <a:extLst/>
        </p:spPr>
        <p:txBody>
          <a:bodyPr rtlCol="0">
            <a:noAutofit/>
          </a:bodyPr>
          <a:lstStyle/>
          <a:p>
            <a:pPr eaLnBrk="1" fontAlgn="auto" hangingPunct="1">
              <a:spcAft>
                <a:spcPts val="0"/>
              </a:spcAft>
              <a:defRPr/>
            </a:pPr>
            <a:r>
              <a:rPr lang="en-US" dirty="0" smtClean="0"/>
              <a:t>General Student Learning Outcomes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76200" y="569913"/>
            <a:ext cx="8915400" cy="1054100"/>
          </a:xfrm>
        </p:spPr>
        <p:txBody>
          <a:bodyPr/>
          <a:lstStyle/>
          <a:p>
            <a:pPr eaLnBrk="1" hangingPunct="1"/>
            <a:r>
              <a:rPr lang="en-US" altLang="en-US" smtClean="0"/>
              <a:t>Outcomes Assessment</a:t>
            </a:r>
          </a:p>
        </p:txBody>
      </p:sp>
      <p:pic>
        <p:nvPicPr>
          <p:cNvPr id="13315" name="Picture 4" descr="C:\Users\Rod\Dropbox\Presentations\university 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2098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0" descr="https://d30y9cdsu7xlg0.cloudfront.net/png/5020-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2413" y="2895600"/>
            <a:ext cx="1676400" cy="16764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12" descr="https://cdn3.iconfinder.com/data/icons/school-solid-icons-vol-2/96/093-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3505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4" descr="http://downloadicons.net/sites/default/files/student-icon-1787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3989388"/>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30238" y="4054475"/>
            <a:ext cx="1905000" cy="830997"/>
          </a:xfrm>
          <a:prstGeom prst="rect">
            <a:avLst/>
          </a:prstGeom>
          <a:noFill/>
        </p:spPr>
        <p:txBody>
          <a:bodyPr>
            <a:spAutoFit/>
          </a:bodyPr>
          <a:lstStyle/>
          <a:p>
            <a:pPr algn="ctr">
              <a:defRPr/>
            </a:pPr>
            <a:r>
              <a:rPr lang="en-US" sz="2400" b="1" dirty="0">
                <a:solidFill>
                  <a:schemeClr val="accent2">
                    <a:lumMod val="75000"/>
                  </a:schemeClr>
                </a:solidFill>
                <a:cs typeface="Arial" charset="0"/>
              </a:rPr>
              <a:t>GE Outcomes</a:t>
            </a:r>
          </a:p>
        </p:txBody>
      </p:sp>
      <p:sp>
        <p:nvSpPr>
          <p:cNvPr id="14" name="TextBox 13"/>
          <p:cNvSpPr txBox="1"/>
          <p:nvPr/>
        </p:nvSpPr>
        <p:spPr>
          <a:xfrm>
            <a:off x="2355850" y="4598988"/>
            <a:ext cx="2486025" cy="830997"/>
          </a:xfrm>
          <a:prstGeom prst="rect">
            <a:avLst/>
          </a:prstGeom>
          <a:noFill/>
        </p:spPr>
        <p:txBody>
          <a:bodyPr>
            <a:spAutoFit/>
          </a:bodyPr>
          <a:lstStyle/>
          <a:p>
            <a:pPr algn="ctr">
              <a:defRPr/>
            </a:pPr>
            <a:r>
              <a:rPr lang="en-US" sz="2400" b="1" dirty="0">
                <a:solidFill>
                  <a:schemeClr val="accent2">
                    <a:lumMod val="75000"/>
                  </a:schemeClr>
                </a:solidFill>
                <a:cs typeface="Arial" charset="0"/>
              </a:rPr>
              <a:t>Discipline  Outcomes</a:t>
            </a:r>
          </a:p>
        </p:txBody>
      </p:sp>
      <p:sp>
        <p:nvSpPr>
          <p:cNvPr id="15" name="TextBox 14"/>
          <p:cNvSpPr txBox="1"/>
          <p:nvPr/>
        </p:nvSpPr>
        <p:spPr>
          <a:xfrm>
            <a:off x="4343400" y="5237163"/>
            <a:ext cx="2487613" cy="830997"/>
          </a:xfrm>
          <a:prstGeom prst="rect">
            <a:avLst/>
          </a:prstGeom>
          <a:noFill/>
        </p:spPr>
        <p:txBody>
          <a:bodyPr>
            <a:spAutoFit/>
          </a:bodyPr>
          <a:lstStyle/>
          <a:p>
            <a:pPr algn="ctr">
              <a:defRPr/>
            </a:pPr>
            <a:r>
              <a:rPr lang="en-US" sz="2400" b="1" dirty="0">
                <a:solidFill>
                  <a:schemeClr val="accent2">
                    <a:lumMod val="75000"/>
                  </a:schemeClr>
                </a:solidFill>
                <a:cs typeface="Arial" charset="0"/>
              </a:rPr>
              <a:t>Course Outcomes</a:t>
            </a:r>
          </a:p>
        </p:txBody>
      </p:sp>
      <p:sp>
        <p:nvSpPr>
          <p:cNvPr id="16" name="TextBox 15"/>
          <p:cNvSpPr txBox="1"/>
          <p:nvPr/>
        </p:nvSpPr>
        <p:spPr>
          <a:xfrm>
            <a:off x="6300788" y="5786438"/>
            <a:ext cx="2486025" cy="830997"/>
          </a:xfrm>
          <a:prstGeom prst="rect">
            <a:avLst/>
          </a:prstGeom>
          <a:noFill/>
        </p:spPr>
        <p:txBody>
          <a:bodyPr>
            <a:spAutoFit/>
          </a:bodyPr>
          <a:lstStyle/>
          <a:p>
            <a:pPr algn="ctr">
              <a:defRPr/>
            </a:pPr>
            <a:r>
              <a:rPr lang="en-US" sz="2400" b="1" dirty="0">
                <a:solidFill>
                  <a:schemeClr val="accent2">
                    <a:lumMod val="75000"/>
                  </a:schemeClr>
                </a:solidFill>
                <a:cs typeface="Arial" charset="0"/>
              </a:rPr>
              <a:t>Student Learning</a:t>
            </a:r>
          </a:p>
        </p:txBody>
      </p:sp>
      <p:sp>
        <p:nvSpPr>
          <p:cNvPr id="2" name="Oval 1"/>
          <p:cNvSpPr/>
          <p:nvPr/>
        </p:nvSpPr>
        <p:spPr>
          <a:xfrm>
            <a:off x="339725" y="2089150"/>
            <a:ext cx="2486025" cy="289083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199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3138" y="2438400"/>
            <a:ext cx="7454900" cy="3878263"/>
          </a:xfrm>
        </p:spPr>
        <p:txBody>
          <a:bodyPr/>
          <a:lstStyle/>
          <a:p>
            <a:pPr>
              <a:spcBef>
                <a:spcPts val="2400"/>
              </a:spcBef>
              <a:defRPr/>
            </a:pPr>
            <a:r>
              <a:rPr lang="en-US" sz="4000" dirty="0" smtClean="0">
                <a:solidFill>
                  <a:schemeClr val="accent2"/>
                </a:solidFill>
              </a:rPr>
              <a:t>VALUE Rubrics</a:t>
            </a:r>
          </a:p>
          <a:p>
            <a:pPr>
              <a:spcBef>
                <a:spcPts val="2400"/>
              </a:spcBef>
              <a:defRPr/>
            </a:pPr>
            <a:r>
              <a:rPr lang="en-US" sz="4000" dirty="0" smtClean="0">
                <a:solidFill>
                  <a:schemeClr val="accent2"/>
                </a:solidFill>
              </a:rPr>
              <a:t>Multi-State Collaborative</a:t>
            </a:r>
          </a:p>
          <a:p>
            <a:pPr>
              <a:spcBef>
                <a:spcPts val="2400"/>
              </a:spcBef>
              <a:defRPr/>
            </a:pPr>
            <a:r>
              <a:rPr lang="en-US" sz="4000" dirty="0" smtClean="0">
                <a:solidFill>
                  <a:schemeClr val="accent2"/>
                </a:solidFill>
              </a:rPr>
              <a:t>Educational Testing Service</a:t>
            </a:r>
          </a:p>
          <a:p>
            <a:pPr marL="0" indent="0">
              <a:buFont typeface="Wingdings" panose="05000000000000000000" pitchFamily="2" charset="2"/>
              <a:buNone/>
              <a:defRPr/>
            </a:pPr>
            <a:endParaRPr lang="en-US" dirty="0"/>
          </a:p>
        </p:txBody>
      </p:sp>
      <p:sp>
        <p:nvSpPr>
          <p:cNvPr id="28675" name="Title 1"/>
          <p:cNvSpPr>
            <a:spLocks noGrp="1"/>
          </p:cNvSpPr>
          <p:nvPr>
            <p:ph type="title"/>
          </p:nvPr>
        </p:nvSpPr>
        <p:spPr/>
        <p:txBody>
          <a:bodyPr/>
          <a:lstStyle/>
          <a:p>
            <a:pPr eaLnBrk="1" hangingPunct="1"/>
            <a:r>
              <a:rPr lang="en-US" altLang="en-US" smtClean="0"/>
              <a:t>General Student Learning Outcomes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833688" y="2590800"/>
            <a:ext cx="3325812" cy="3573463"/>
          </a:xfrm>
        </p:spPr>
      </p:pic>
      <p:sp>
        <p:nvSpPr>
          <p:cNvPr id="29699" name="Title 1"/>
          <p:cNvSpPr>
            <a:spLocks noGrp="1"/>
          </p:cNvSpPr>
          <p:nvPr>
            <p:ph type="title"/>
          </p:nvPr>
        </p:nvSpPr>
        <p:spPr/>
        <p:txBody>
          <a:bodyPr/>
          <a:lstStyle/>
          <a:p>
            <a:pPr eaLnBrk="1" hangingPunct="1"/>
            <a:r>
              <a:rPr lang="en-US" altLang="en-US" smtClean="0"/>
              <a:t>VALUE Rubrics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5"/>
          <p:cNvSpPr>
            <a:spLocks noGrp="1"/>
          </p:cNvSpPr>
          <p:nvPr>
            <p:ph type="title"/>
          </p:nvPr>
        </p:nvSpPr>
        <p:spPr>
          <a:xfrm>
            <a:off x="885825" y="685800"/>
            <a:ext cx="7885113" cy="800100"/>
          </a:xfrm>
        </p:spPr>
        <p:txBody>
          <a:bodyPr/>
          <a:lstStyle/>
          <a:p>
            <a:r>
              <a:rPr lang="en-US" altLang="en-US" smtClean="0"/>
              <a:t>Communication</a:t>
            </a:r>
          </a:p>
        </p:txBody>
      </p:sp>
      <p:sp>
        <p:nvSpPr>
          <p:cNvPr id="30723" name="Content Placeholder 1"/>
          <p:cNvSpPr>
            <a:spLocks noGrp="1"/>
          </p:cNvSpPr>
          <p:nvPr>
            <p:ph sz="half" idx="4294967295"/>
          </p:nvPr>
        </p:nvSpPr>
        <p:spPr>
          <a:xfrm>
            <a:off x="5086350" y="2565400"/>
            <a:ext cx="3327400" cy="3068638"/>
          </a:xfrm>
        </p:spPr>
        <p:txBody>
          <a:bodyPr/>
          <a:lstStyle/>
          <a:p>
            <a:r>
              <a:rPr lang="en-US" altLang="en-US" smtClean="0"/>
              <a:t>Written Communication</a:t>
            </a:r>
          </a:p>
          <a:p>
            <a:r>
              <a:rPr lang="en-US" altLang="en-US" smtClean="0"/>
              <a:t>Reading</a:t>
            </a:r>
          </a:p>
          <a:p>
            <a:r>
              <a:rPr lang="en-US" altLang="en-US" smtClean="0"/>
              <a:t>Oral Communication</a:t>
            </a:r>
          </a:p>
        </p:txBody>
      </p:sp>
      <p:pic>
        <p:nvPicPr>
          <p:cNvPr id="30724"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rot="21296379">
            <a:off x="984250" y="2446338"/>
            <a:ext cx="3749675" cy="2389187"/>
          </a:xfrm>
          <a:solidFill>
            <a:schemeClr val="bg1"/>
          </a:solidFill>
          <a:ln w="88900">
            <a:solidFill>
              <a:schemeClr val="accent2"/>
            </a:solidFill>
            <a:miter lim="800000"/>
            <a:headEnd/>
            <a:tailEnd/>
          </a:ln>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a:xfrm>
            <a:off x="788988" y="609600"/>
            <a:ext cx="7885112" cy="800100"/>
          </a:xfrm>
        </p:spPr>
        <p:txBody>
          <a:bodyPr/>
          <a:lstStyle/>
          <a:p>
            <a:r>
              <a:rPr lang="en-US" altLang="en-US" smtClean="0"/>
              <a:t>Computation</a:t>
            </a:r>
          </a:p>
        </p:txBody>
      </p:sp>
      <p:sp>
        <p:nvSpPr>
          <p:cNvPr id="31747" name="Content Placeholder 1"/>
          <p:cNvSpPr>
            <a:spLocks noGrp="1"/>
          </p:cNvSpPr>
          <p:nvPr>
            <p:ph sz="half" idx="4294967295"/>
          </p:nvPr>
        </p:nvSpPr>
        <p:spPr>
          <a:xfrm>
            <a:off x="5086350" y="2565400"/>
            <a:ext cx="3327400" cy="3068638"/>
          </a:xfrm>
        </p:spPr>
        <p:txBody>
          <a:bodyPr/>
          <a:lstStyle/>
          <a:p>
            <a:r>
              <a:rPr lang="en-US" altLang="en-US" smtClean="0"/>
              <a:t>Quantitative Literacy</a:t>
            </a:r>
          </a:p>
          <a:p>
            <a:r>
              <a:rPr lang="en-US" altLang="en-US" smtClean="0"/>
              <a:t>Integrative Learning</a:t>
            </a:r>
          </a:p>
          <a:p>
            <a:r>
              <a:rPr lang="en-US" altLang="en-US" smtClean="0"/>
              <a:t>Problem Solving</a:t>
            </a:r>
          </a:p>
        </p:txBody>
      </p:sp>
      <p:pic>
        <p:nvPicPr>
          <p:cNvPr id="31748"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rot="21296379">
            <a:off x="1187450" y="2662238"/>
            <a:ext cx="3441700" cy="2471737"/>
          </a:xfrm>
          <a:solidFill>
            <a:schemeClr val="bg1"/>
          </a:solidFill>
          <a:ln w="88900">
            <a:solidFill>
              <a:schemeClr val="accent2"/>
            </a:solidFill>
            <a:miter lim="800000"/>
            <a:headEnd/>
            <a:tailEnd/>
          </a:ln>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5"/>
          <p:cNvSpPr>
            <a:spLocks noGrp="1"/>
          </p:cNvSpPr>
          <p:nvPr>
            <p:ph type="title"/>
          </p:nvPr>
        </p:nvSpPr>
        <p:spPr>
          <a:xfrm>
            <a:off x="774700" y="533400"/>
            <a:ext cx="7886700" cy="800100"/>
          </a:xfrm>
        </p:spPr>
        <p:txBody>
          <a:bodyPr/>
          <a:lstStyle/>
          <a:p>
            <a:r>
              <a:rPr lang="en-US" altLang="en-US" smtClean="0"/>
              <a:t>Creative, Critical &amp; Analytical Thinking</a:t>
            </a:r>
          </a:p>
        </p:txBody>
      </p:sp>
      <p:sp>
        <p:nvSpPr>
          <p:cNvPr id="32771" name="Content Placeholder 1"/>
          <p:cNvSpPr>
            <a:spLocks noGrp="1"/>
          </p:cNvSpPr>
          <p:nvPr>
            <p:ph sz="half" idx="4294967295"/>
          </p:nvPr>
        </p:nvSpPr>
        <p:spPr>
          <a:xfrm>
            <a:off x="5086350" y="2565400"/>
            <a:ext cx="3327400" cy="3068638"/>
          </a:xfrm>
        </p:spPr>
        <p:txBody>
          <a:bodyPr/>
          <a:lstStyle/>
          <a:p>
            <a:r>
              <a:rPr lang="en-US" altLang="en-US" smtClean="0"/>
              <a:t>Critical Thinking</a:t>
            </a:r>
          </a:p>
          <a:p>
            <a:r>
              <a:rPr lang="en-US" altLang="en-US" smtClean="0"/>
              <a:t>Creative Thinking</a:t>
            </a:r>
          </a:p>
          <a:p>
            <a:r>
              <a:rPr lang="en-US" altLang="en-US" smtClean="0"/>
              <a:t>Inquiry and Analysis</a:t>
            </a:r>
          </a:p>
          <a:p>
            <a:r>
              <a:rPr lang="en-US" altLang="en-US" smtClean="0"/>
              <a:t>Information Literacy</a:t>
            </a:r>
          </a:p>
          <a:p>
            <a:endParaRPr lang="en-US" altLang="en-US" smtClean="0"/>
          </a:p>
        </p:txBody>
      </p:sp>
      <p:pic>
        <p:nvPicPr>
          <p:cNvPr id="32772"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rot="21296379">
            <a:off x="819150" y="2713038"/>
            <a:ext cx="3821113" cy="1933575"/>
          </a:xfrm>
          <a:solidFill>
            <a:schemeClr val="bg1"/>
          </a:solidFill>
          <a:ln w="88900">
            <a:solidFill>
              <a:schemeClr val="accent2"/>
            </a:solidFill>
            <a:miter lim="800000"/>
            <a:headEnd/>
            <a:tailEnd/>
          </a:ln>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5"/>
          <p:cNvSpPr>
            <a:spLocks noGrp="1"/>
          </p:cNvSpPr>
          <p:nvPr>
            <p:ph type="title"/>
          </p:nvPr>
        </p:nvSpPr>
        <p:spPr>
          <a:xfrm>
            <a:off x="152400" y="685800"/>
            <a:ext cx="8686800" cy="800100"/>
          </a:xfrm>
        </p:spPr>
        <p:txBody>
          <a:bodyPr/>
          <a:lstStyle/>
          <a:p>
            <a:r>
              <a:rPr lang="en-US" altLang="en-US" smtClean="0"/>
              <a:t>Community, Global Consciousness</a:t>
            </a:r>
          </a:p>
        </p:txBody>
      </p:sp>
      <p:sp>
        <p:nvSpPr>
          <p:cNvPr id="33795" name="Content Placeholder 1"/>
          <p:cNvSpPr>
            <a:spLocks noGrp="1"/>
          </p:cNvSpPr>
          <p:nvPr>
            <p:ph sz="half" idx="4294967295"/>
          </p:nvPr>
        </p:nvSpPr>
        <p:spPr>
          <a:xfrm>
            <a:off x="5086350" y="2565400"/>
            <a:ext cx="3327400" cy="3068638"/>
          </a:xfrm>
        </p:spPr>
        <p:txBody>
          <a:bodyPr/>
          <a:lstStyle/>
          <a:p>
            <a:r>
              <a:rPr lang="en-US" altLang="en-US" smtClean="0"/>
              <a:t>Civic Engagement</a:t>
            </a:r>
          </a:p>
          <a:p>
            <a:r>
              <a:rPr lang="en-US" altLang="en-US" smtClean="0"/>
              <a:t>Intercultural Knowledge and Competence</a:t>
            </a:r>
          </a:p>
          <a:p>
            <a:r>
              <a:rPr lang="en-US" altLang="en-US" smtClean="0"/>
              <a:t>Global Learning</a:t>
            </a:r>
          </a:p>
          <a:p>
            <a:r>
              <a:rPr lang="en-US" altLang="en-US" smtClean="0"/>
              <a:t>Ethical Reasoning</a:t>
            </a:r>
          </a:p>
          <a:p>
            <a:r>
              <a:rPr lang="en-US" altLang="en-US" smtClean="0"/>
              <a:t>Lifelong Learning</a:t>
            </a:r>
          </a:p>
        </p:txBody>
      </p:sp>
      <p:pic>
        <p:nvPicPr>
          <p:cNvPr id="33796"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rot="21296379">
            <a:off x="1122363" y="2655888"/>
            <a:ext cx="3297237" cy="2287587"/>
          </a:xfrm>
          <a:solidFill>
            <a:schemeClr val="bg1"/>
          </a:solidFill>
          <a:ln w="88900">
            <a:solidFill>
              <a:schemeClr val="accent2"/>
            </a:solid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914400" y="2667000"/>
            <a:ext cx="7294563" cy="2782888"/>
          </a:xfrm>
          <a:ln w="88900">
            <a:solidFill>
              <a:schemeClr val="accent2">
                <a:lumMod val="75000"/>
              </a:schemeClr>
            </a:solidFill>
          </a:ln>
        </p:spPr>
      </p:pic>
      <p:sp>
        <p:nvSpPr>
          <p:cNvPr id="12291" name="Title 2"/>
          <p:cNvSpPr>
            <a:spLocks noGrp="1"/>
          </p:cNvSpPr>
          <p:nvPr>
            <p:ph type="title"/>
          </p:nvPr>
        </p:nvSpPr>
        <p:spPr/>
        <p:txBody>
          <a:bodyPr/>
          <a:lstStyle/>
          <a:p>
            <a:pPr eaLnBrk="1" hangingPunct="1"/>
            <a:r>
              <a:rPr lang="en-US" altLang="en-US" smtClean="0"/>
              <a:t>Outcomes Assessment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833688" y="2590800"/>
            <a:ext cx="3325812" cy="3573463"/>
          </a:xfrm>
        </p:spPr>
      </p:pic>
      <p:sp>
        <p:nvSpPr>
          <p:cNvPr id="34819" name="Title 1"/>
          <p:cNvSpPr>
            <a:spLocks noGrp="1"/>
          </p:cNvSpPr>
          <p:nvPr>
            <p:ph type="title"/>
          </p:nvPr>
        </p:nvSpPr>
        <p:spPr>
          <a:xfrm>
            <a:off x="688975" y="569913"/>
            <a:ext cx="8074025" cy="1054100"/>
          </a:xfrm>
        </p:spPr>
        <p:txBody>
          <a:bodyPr/>
          <a:lstStyle/>
          <a:p>
            <a:pPr eaLnBrk="1" hangingPunct="1"/>
            <a:r>
              <a:rPr lang="en-US" altLang="en-US" smtClean="0"/>
              <a:t>Multi-State Collaborative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3138" y="2438400"/>
            <a:ext cx="7454900" cy="3878263"/>
          </a:xfrm>
        </p:spPr>
        <p:txBody>
          <a:bodyPr/>
          <a:lstStyle/>
          <a:p>
            <a:pPr>
              <a:spcBef>
                <a:spcPts val="2400"/>
              </a:spcBef>
              <a:defRPr/>
            </a:pPr>
            <a:r>
              <a:rPr lang="en-US" sz="4000" dirty="0" smtClean="0">
                <a:solidFill>
                  <a:schemeClr val="accent2"/>
                </a:solidFill>
              </a:rPr>
              <a:t>Written Communication</a:t>
            </a:r>
          </a:p>
          <a:p>
            <a:pPr>
              <a:spcBef>
                <a:spcPts val="2400"/>
              </a:spcBef>
              <a:defRPr/>
            </a:pPr>
            <a:r>
              <a:rPr lang="en-US" sz="4000" dirty="0" smtClean="0">
                <a:solidFill>
                  <a:schemeClr val="accent2"/>
                </a:solidFill>
              </a:rPr>
              <a:t>Quantitative Reasoning</a:t>
            </a:r>
          </a:p>
          <a:p>
            <a:pPr>
              <a:spcBef>
                <a:spcPts val="2400"/>
              </a:spcBef>
              <a:defRPr/>
            </a:pPr>
            <a:r>
              <a:rPr lang="en-US" sz="4000" dirty="0" smtClean="0">
                <a:solidFill>
                  <a:schemeClr val="accent2"/>
                </a:solidFill>
              </a:rPr>
              <a:t>Critical Thinking</a:t>
            </a:r>
          </a:p>
          <a:p>
            <a:pPr marL="0" indent="0">
              <a:buFont typeface="Wingdings" panose="05000000000000000000" pitchFamily="2" charset="2"/>
              <a:buNone/>
              <a:defRPr/>
            </a:pPr>
            <a:endParaRPr lang="en-US" dirty="0"/>
          </a:p>
        </p:txBody>
      </p:sp>
      <p:sp>
        <p:nvSpPr>
          <p:cNvPr id="35843" name="Title 1"/>
          <p:cNvSpPr>
            <a:spLocks noGrp="1"/>
          </p:cNvSpPr>
          <p:nvPr>
            <p:ph type="title"/>
          </p:nvPr>
        </p:nvSpPr>
        <p:spPr>
          <a:xfrm>
            <a:off x="0" y="533400"/>
            <a:ext cx="8991600" cy="1054100"/>
          </a:xfrm>
        </p:spPr>
        <p:txBody>
          <a:bodyPr/>
          <a:lstStyle/>
          <a:p>
            <a:pPr eaLnBrk="1" hangingPunct="1"/>
            <a:r>
              <a:rPr lang="en-US" altLang="en-US" smtClean="0"/>
              <a:t>Multi-State Collaborative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4800" y="533400"/>
            <a:ext cx="8610600" cy="1054100"/>
          </a:xfrm>
        </p:spPr>
        <p:txBody>
          <a:bodyPr/>
          <a:lstStyle/>
          <a:p>
            <a:pPr eaLnBrk="1" hangingPunct="1"/>
            <a:r>
              <a:rPr lang="en-US" altLang="en-US" smtClean="0"/>
              <a:t>Educational Testing Service</a:t>
            </a:r>
          </a:p>
        </p:txBody>
      </p:sp>
      <p:pic>
        <p:nvPicPr>
          <p:cNvPr id="5" name="Content Placeholder 3"/>
          <p:cNvPicPr>
            <a:picLocks noChangeAspect="1"/>
          </p:cNvPicPr>
          <p:nvPr/>
        </p:nvPicPr>
        <p:blipFill>
          <a:blip r:embed="rId3"/>
          <a:stretch>
            <a:fillRect/>
          </a:stretch>
        </p:blipFill>
        <p:spPr bwMode="auto">
          <a:xfrm>
            <a:off x="2133600" y="2590800"/>
            <a:ext cx="4632325" cy="3048000"/>
          </a:xfrm>
          <a:prstGeom prst="rect">
            <a:avLst/>
          </a:prstGeom>
          <a:noFill/>
          <a:ln w="88900">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3138" y="2438400"/>
            <a:ext cx="7454900" cy="3878263"/>
          </a:xfrm>
        </p:spPr>
        <p:txBody>
          <a:bodyPr/>
          <a:lstStyle/>
          <a:p>
            <a:pPr>
              <a:spcBef>
                <a:spcPts val="2400"/>
              </a:spcBef>
              <a:defRPr/>
            </a:pPr>
            <a:r>
              <a:rPr lang="en-US" sz="4000" dirty="0" smtClean="0">
                <a:solidFill>
                  <a:schemeClr val="accent2"/>
                </a:solidFill>
              </a:rPr>
              <a:t>Written Communication</a:t>
            </a:r>
          </a:p>
          <a:p>
            <a:pPr>
              <a:spcBef>
                <a:spcPts val="2400"/>
              </a:spcBef>
              <a:defRPr/>
            </a:pPr>
            <a:r>
              <a:rPr lang="en-US" sz="4000" dirty="0" smtClean="0">
                <a:solidFill>
                  <a:schemeClr val="accent2"/>
                </a:solidFill>
              </a:rPr>
              <a:t>Quantitative Literacy</a:t>
            </a:r>
          </a:p>
          <a:p>
            <a:pPr>
              <a:spcBef>
                <a:spcPts val="2400"/>
              </a:spcBef>
              <a:defRPr/>
            </a:pPr>
            <a:r>
              <a:rPr lang="en-US" sz="4000" dirty="0" smtClean="0">
                <a:solidFill>
                  <a:schemeClr val="accent2"/>
                </a:solidFill>
              </a:rPr>
              <a:t>Critical Thinking</a:t>
            </a:r>
          </a:p>
          <a:p>
            <a:pPr marL="0" indent="0">
              <a:buFont typeface="Wingdings" panose="05000000000000000000" pitchFamily="2" charset="2"/>
              <a:buNone/>
              <a:defRPr/>
            </a:pPr>
            <a:endParaRPr lang="en-US" dirty="0"/>
          </a:p>
        </p:txBody>
      </p:sp>
      <p:sp>
        <p:nvSpPr>
          <p:cNvPr id="37891" name="Title 1"/>
          <p:cNvSpPr>
            <a:spLocks noGrp="1"/>
          </p:cNvSpPr>
          <p:nvPr>
            <p:ph type="title"/>
          </p:nvPr>
        </p:nvSpPr>
        <p:spPr>
          <a:xfrm>
            <a:off x="25400" y="533400"/>
            <a:ext cx="8991600" cy="1054100"/>
          </a:xfrm>
        </p:spPr>
        <p:txBody>
          <a:bodyPr/>
          <a:lstStyle/>
          <a:p>
            <a:pPr eaLnBrk="1" hangingPunct="1"/>
            <a:r>
              <a:rPr lang="en-US" altLang="en-US" smtClean="0"/>
              <a:t>Educational Testing Service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76200" y="569913"/>
            <a:ext cx="8915400" cy="1054100"/>
          </a:xfrm>
        </p:spPr>
        <p:txBody>
          <a:bodyPr/>
          <a:lstStyle/>
          <a:p>
            <a:pPr eaLnBrk="1" hangingPunct="1"/>
            <a:r>
              <a:rPr lang="en-US" altLang="en-US" smtClean="0"/>
              <a:t>Outcomes Assessment</a:t>
            </a:r>
          </a:p>
        </p:txBody>
      </p:sp>
      <p:pic>
        <p:nvPicPr>
          <p:cNvPr id="13315" name="Picture 4" descr="C:\Users\Rod\Dropbox\Presentations\university 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2098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0" descr="https://d30y9cdsu7xlg0.cloudfront.net/png/5020-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2413" y="28956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2" descr="https://cdn3.iconfinder.com/data/icons/school-solid-icons-vol-2/96/093-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3505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4" descr="http://downloadicons.net/sites/default/files/student-icon-1787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3989388"/>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30238" y="4054475"/>
            <a:ext cx="1905000" cy="830997"/>
          </a:xfrm>
          <a:prstGeom prst="rect">
            <a:avLst/>
          </a:prstGeom>
          <a:noFill/>
        </p:spPr>
        <p:txBody>
          <a:bodyPr>
            <a:spAutoFit/>
          </a:bodyPr>
          <a:lstStyle/>
          <a:p>
            <a:pPr algn="ctr">
              <a:defRPr/>
            </a:pPr>
            <a:r>
              <a:rPr lang="en-US" sz="2400" b="1" dirty="0">
                <a:solidFill>
                  <a:schemeClr val="accent2">
                    <a:lumMod val="75000"/>
                  </a:schemeClr>
                </a:solidFill>
                <a:cs typeface="Arial" charset="0"/>
              </a:rPr>
              <a:t>GE Outcomes</a:t>
            </a:r>
          </a:p>
        </p:txBody>
      </p:sp>
      <p:sp>
        <p:nvSpPr>
          <p:cNvPr id="14" name="TextBox 13"/>
          <p:cNvSpPr txBox="1"/>
          <p:nvPr/>
        </p:nvSpPr>
        <p:spPr>
          <a:xfrm>
            <a:off x="2355850" y="4598988"/>
            <a:ext cx="2486025" cy="830997"/>
          </a:xfrm>
          <a:prstGeom prst="rect">
            <a:avLst/>
          </a:prstGeom>
          <a:noFill/>
        </p:spPr>
        <p:txBody>
          <a:bodyPr>
            <a:spAutoFit/>
          </a:bodyPr>
          <a:lstStyle/>
          <a:p>
            <a:pPr algn="ctr">
              <a:defRPr/>
            </a:pPr>
            <a:r>
              <a:rPr lang="en-US" sz="2400" b="1" dirty="0">
                <a:solidFill>
                  <a:schemeClr val="accent2">
                    <a:lumMod val="75000"/>
                  </a:schemeClr>
                </a:solidFill>
                <a:cs typeface="Arial" charset="0"/>
              </a:rPr>
              <a:t>Discipline  Outcomes</a:t>
            </a:r>
          </a:p>
        </p:txBody>
      </p:sp>
      <p:sp>
        <p:nvSpPr>
          <p:cNvPr id="15" name="TextBox 14"/>
          <p:cNvSpPr txBox="1"/>
          <p:nvPr/>
        </p:nvSpPr>
        <p:spPr>
          <a:xfrm>
            <a:off x="4343400" y="5237163"/>
            <a:ext cx="2487613" cy="830997"/>
          </a:xfrm>
          <a:prstGeom prst="rect">
            <a:avLst/>
          </a:prstGeom>
          <a:noFill/>
        </p:spPr>
        <p:txBody>
          <a:bodyPr>
            <a:spAutoFit/>
          </a:bodyPr>
          <a:lstStyle/>
          <a:p>
            <a:pPr algn="ctr">
              <a:defRPr/>
            </a:pPr>
            <a:r>
              <a:rPr lang="en-US" sz="2400" b="1" dirty="0">
                <a:solidFill>
                  <a:schemeClr val="accent2">
                    <a:lumMod val="75000"/>
                  </a:schemeClr>
                </a:solidFill>
                <a:cs typeface="Arial" charset="0"/>
              </a:rPr>
              <a:t>Course Outcomes</a:t>
            </a:r>
          </a:p>
        </p:txBody>
      </p:sp>
      <p:sp>
        <p:nvSpPr>
          <p:cNvPr id="16" name="TextBox 15"/>
          <p:cNvSpPr txBox="1"/>
          <p:nvPr/>
        </p:nvSpPr>
        <p:spPr>
          <a:xfrm>
            <a:off x="6300788" y="5786438"/>
            <a:ext cx="2486025" cy="830997"/>
          </a:xfrm>
          <a:prstGeom prst="rect">
            <a:avLst/>
          </a:prstGeom>
          <a:noFill/>
        </p:spPr>
        <p:txBody>
          <a:bodyPr>
            <a:spAutoFit/>
          </a:bodyPr>
          <a:lstStyle/>
          <a:p>
            <a:pPr algn="ctr">
              <a:defRPr/>
            </a:pPr>
            <a:r>
              <a:rPr lang="en-US" sz="2400" b="1" dirty="0">
                <a:solidFill>
                  <a:schemeClr val="accent2">
                    <a:lumMod val="75000"/>
                  </a:schemeClr>
                </a:solidFill>
                <a:cs typeface="Arial" charset="0"/>
              </a:rPr>
              <a:t>Student Learning</a:t>
            </a:r>
          </a:p>
        </p:txBody>
      </p:sp>
    </p:spTree>
    <p:extLst>
      <p:ext uri="{BB962C8B-B14F-4D97-AF65-F5344CB8AC3E}">
        <p14:creationId xmlns:p14="http://schemas.microsoft.com/office/powerpoint/2010/main" val="14806986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US" sz="5400" b="1" dirty="0" smtClean="0">
                <a:solidFill>
                  <a:schemeClr val="accent2"/>
                </a:solidFill>
              </a:rPr>
              <a:t>Discussion</a:t>
            </a:r>
            <a:endParaRPr lang="en-US" sz="5400" b="1" dirty="0">
              <a:solidFill>
                <a:schemeClr val="accent2"/>
              </a:solidFill>
            </a:endParaRPr>
          </a:p>
        </p:txBody>
      </p:sp>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972651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8500" y="2247900"/>
            <a:ext cx="7747000" cy="4152900"/>
          </a:xfrm>
        </p:spPr>
        <p:txBody>
          <a:bodyPr/>
          <a:lstStyle/>
          <a:p>
            <a:pPr marL="0" indent="0">
              <a:buNone/>
            </a:pPr>
            <a:r>
              <a:rPr lang="en-US" b="1" dirty="0" smtClean="0"/>
              <a:t>Standard 4.A.3</a:t>
            </a:r>
            <a:r>
              <a:rPr lang="en-US" dirty="0" smtClean="0"/>
              <a:t>: </a:t>
            </a:r>
            <a:r>
              <a:rPr lang="en-US" dirty="0"/>
              <a:t>The institution documents, through an effective, regular, and comprehensive system of assessment of student achievement, that </a:t>
            </a:r>
            <a:r>
              <a:rPr lang="en-US" sz="2800" b="1" dirty="0" smtClean="0">
                <a:solidFill>
                  <a:schemeClr val="accent2"/>
                </a:solidFill>
              </a:rPr>
              <a:t>students</a:t>
            </a:r>
            <a:r>
              <a:rPr lang="en-US" b="1" dirty="0" smtClean="0">
                <a:solidFill>
                  <a:schemeClr val="accent2"/>
                </a:solidFill>
              </a:rPr>
              <a:t> </a:t>
            </a:r>
            <a:r>
              <a:rPr lang="en-US" dirty="0" smtClean="0"/>
              <a:t>who complete its educational courses, programs, and degrees, wherever offered and however delivered, </a:t>
            </a:r>
            <a:r>
              <a:rPr lang="en-US" sz="2800" b="1" dirty="0" smtClean="0">
                <a:solidFill>
                  <a:schemeClr val="accent2"/>
                </a:solidFill>
              </a:rPr>
              <a:t>achieve </a:t>
            </a:r>
            <a:r>
              <a:rPr lang="en-US" sz="2800" b="1" dirty="0">
                <a:solidFill>
                  <a:schemeClr val="accent2"/>
                </a:solidFill>
              </a:rPr>
              <a:t>identified course, program, and degree learning outcomes</a:t>
            </a:r>
            <a:r>
              <a:rPr lang="en-US" dirty="0"/>
              <a:t>. Faculty with teaching responsibilities are responsible for evaluating student achievement of </a:t>
            </a:r>
            <a:r>
              <a:rPr lang="en-US" sz="2800" b="1" dirty="0">
                <a:solidFill>
                  <a:schemeClr val="accent2"/>
                </a:solidFill>
              </a:rPr>
              <a:t>clearly identified learning outcomes.</a:t>
            </a:r>
          </a:p>
        </p:txBody>
      </p:sp>
      <p:sp>
        <p:nvSpPr>
          <p:cNvPr id="3" name="Title 2"/>
          <p:cNvSpPr>
            <a:spLocks noGrp="1"/>
          </p:cNvSpPr>
          <p:nvPr>
            <p:ph type="title"/>
          </p:nvPr>
        </p:nvSpPr>
        <p:spPr>
          <a:xfrm>
            <a:off x="533401" y="569913"/>
            <a:ext cx="8229600" cy="1054100"/>
          </a:xfrm>
        </p:spPr>
        <p:txBody>
          <a:bodyPr/>
          <a:lstStyle/>
          <a:p>
            <a:r>
              <a:rPr lang="en-US" dirty="0" smtClean="0"/>
              <a:t>Why are We Doing This?</a:t>
            </a:r>
            <a:endParaRPr lang="en-US" dirty="0"/>
          </a:p>
        </p:txBody>
      </p:sp>
    </p:spTree>
    <p:extLst>
      <p:ext uri="{BB962C8B-B14F-4D97-AF65-F5344CB8AC3E}">
        <p14:creationId xmlns:p14="http://schemas.microsoft.com/office/powerpoint/2010/main" val="2572494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47900"/>
            <a:ext cx="8382000" cy="4305300"/>
          </a:xfrm>
        </p:spPr>
        <p:txBody>
          <a:bodyPr/>
          <a:lstStyle/>
          <a:p>
            <a:r>
              <a:rPr lang="en-US" sz="3200" dirty="0" smtClean="0"/>
              <a:t>Outcomes Assessment fits into our Planning process at SWOCC</a:t>
            </a:r>
          </a:p>
          <a:p>
            <a:pPr lvl="1"/>
            <a:r>
              <a:rPr lang="en-US" sz="2800" dirty="0" smtClean="0">
                <a:solidFill>
                  <a:schemeClr val="accent2"/>
                </a:solidFill>
              </a:rPr>
              <a:t>Success Indicators</a:t>
            </a:r>
          </a:p>
          <a:p>
            <a:pPr lvl="2"/>
            <a:r>
              <a:rPr lang="en-US" sz="2400" b="1" dirty="0" smtClean="0">
                <a:solidFill>
                  <a:schemeClr val="accent4">
                    <a:lumMod val="75000"/>
                  </a:schemeClr>
                </a:solidFill>
              </a:rPr>
              <a:t>Core Theme </a:t>
            </a:r>
            <a:r>
              <a:rPr lang="en-US" sz="2400" dirty="0" smtClean="0"/>
              <a:t>– Learning and Achievement</a:t>
            </a:r>
          </a:p>
          <a:p>
            <a:pPr lvl="2"/>
            <a:r>
              <a:rPr lang="en-US" sz="2400" b="1" dirty="0" smtClean="0">
                <a:solidFill>
                  <a:schemeClr val="accent4">
                    <a:lumMod val="75000"/>
                  </a:schemeClr>
                </a:solidFill>
              </a:rPr>
              <a:t>Objective</a:t>
            </a:r>
            <a:r>
              <a:rPr lang="en-US" sz="2400" dirty="0" smtClean="0"/>
              <a:t>- Students demonstrate they have met learning outcomes</a:t>
            </a:r>
          </a:p>
          <a:p>
            <a:pPr lvl="1"/>
            <a:r>
              <a:rPr lang="en-US" sz="2800" dirty="0" smtClean="0">
                <a:solidFill>
                  <a:schemeClr val="accent2"/>
                </a:solidFill>
              </a:rPr>
              <a:t>Program Viability Process- </a:t>
            </a:r>
            <a:r>
              <a:rPr lang="en-US" sz="2400" dirty="0" smtClean="0"/>
              <a:t>Outcomes Assessment Rubric for all academic programs</a:t>
            </a:r>
          </a:p>
          <a:p>
            <a:pPr lvl="1"/>
            <a:r>
              <a:rPr lang="en-US" sz="2800" dirty="0" smtClean="0">
                <a:solidFill>
                  <a:schemeClr val="accent2"/>
                </a:solidFill>
              </a:rPr>
              <a:t>Program Reviews</a:t>
            </a:r>
          </a:p>
        </p:txBody>
      </p:sp>
      <p:sp>
        <p:nvSpPr>
          <p:cNvPr id="3" name="Title 2"/>
          <p:cNvSpPr>
            <a:spLocks noGrp="1"/>
          </p:cNvSpPr>
          <p:nvPr>
            <p:ph type="title"/>
          </p:nvPr>
        </p:nvSpPr>
        <p:spPr>
          <a:xfrm>
            <a:off x="457200" y="457200"/>
            <a:ext cx="8470900" cy="1054100"/>
          </a:xfrm>
        </p:spPr>
        <p:txBody>
          <a:bodyPr/>
          <a:lstStyle/>
          <a:p>
            <a:r>
              <a:rPr lang="en-US" sz="4000" dirty="0" smtClean="0"/>
              <a:t>Outcomes Assessment and Planning</a:t>
            </a:r>
            <a:endParaRPr lang="en-US" sz="4000" dirty="0"/>
          </a:p>
        </p:txBody>
      </p:sp>
    </p:spTree>
    <p:extLst>
      <p:ext uri="{BB962C8B-B14F-4D97-AF65-F5344CB8AC3E}">
        <p14:creationId xmlns:p14="http://schemas.microsoft.com/office/powerpoint/2010/main" val="1290210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838200" y="533400"/>
            <a:ext cx="7756525" cy="1054100"/>
          </a:xfrm>
        </p:spPr>
        <p:txBody>
          <a:bodyPr/>
          <a:lstStyle/>
          <a:p>
            <a:pPr eaLnBrk="1" hangingPunct="1"/>
            <a:r>
              <a:rPr lang="en-US" altLang="en-US" sz="4400" dirty="0" smtClean="0"/>
              <a:t>Program Review Template</a:t>
            </a:r>
          </a:p>
        </p:txBody>
      </p:sp>
      <p:pic>
        <p:nvPicPr>
          <p:cNvPr id="2" name="Picture 1"/>
          <p:cNvPicPr>
            <a:picLocks noChangeAspect="1"/>
          </p:cNvPicPr>
          <p:nvPr/>
        </p:nvPicPr>
        <p:blipFill>
          <a:blip r:embed="rId3"/>
          <a:stretch>
            <a:fillRect/>
          </a:stretch>
        </p:blipFill>
        <p:spPr>
          <a:xfrm>
            <a:off x="838200" y="2209800"/>
            <a:ext cx="7759700" cy="4338638"/>
          </a:xfrm>
          <a:prstGeom prst="rect">
            <a:avLst/>
          </a:prstGeom>
          <a:ln w="63500">
            <a:solidFill>
              <a:schemeClr val="accent2">
                <a:lumMod val="75000"/>
              </a:schemeClr>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76200" y="569913"/>
            <a:ext cx="8915400" cy="1054100"/>
          </a:xfrm>
        </p:spPr>
        <p:txBody>
          <a:bodyPr/>
          <a:lstStyle/>
          <a:p>
            <a:pPr eaLnBrk="1" hangingPunct="1"/>
            <a:r>
              <a:rPr lang="en-US" altLang="en-US" smtClean="0"/>
              <a:t>Outcomes Assessment</a:t>
            </a:r>
          </a:p>
        </p:txBody>
      </p:sp>
      <p:pic>
        <p:nvPicPr>
          <p:cNvPr id="13315" name="Picture 4" descr="C:\Users\Rod\Dropbox\Presentations\university 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2098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0" descr="https://d30y9cdsu7xlg0.cloudfront.net/png/5020-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2413" y="28956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2" descr="https://cdn3.iconfinder.com/data/icons/school-solid-icons-vol-2/96/093-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3505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4" descr="http://downloadicons.net/sites/default/files/student-icon-1787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3989388"/>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30238" y="4054475"/>
            <a:ext cx="1905000" cy="830997"/>
          </a:xfrm>
          <a:prstGeom prst="rect">
            <a:avLst/>
          </a:prstGeom>
          <a:noFill/>
        </p:spPr>
        <p:txBody>
          <a:bodyPr>
            <a:spAutoFit/>
          </a:bodyPr>
          <a:lstStyle/>
          <a:p>
            <a:pPr algn="ctr">
              <a:defRPr/>
            </a:pPr>
            <a:r>
              <a:rPr lang="en-US" sz="2400" b="1" dirty="0">
                <a:solidFill>
                  <a:schemeClr val="accent2">
                    <a:lumMod val="75000"/>
                  </a:schemeClr>
                </a:solidFill>
                <a:cs typeface="Arial" charset="0"/>
              </a:rPr>
              <a:t>GE Outcomes</a:t>
            </a:r>
          </a:p>
        </p:txBody>
      </p:sp>
      <p:sp>
        <p:nvSpPr>
          <p:cNvPr id="14" name="TextBox 13"/>
          <p:cNvSpPr txBox="1"/>
          <p:nvPr/>
        </p:nvSpPr>
        <p:spPr>
          <a:xfrm>
            <a:off x="2355850" y="4598988"/>
            <a:ext cx="2486025" cy="830997"/>
          </a:xfrm>
          <a:prstGeom prst="rect">
            <a:avLst/>
          </a:prstGeom>
          <a:noFill/>
        </p:spPr>
        <p:txBody>
          <a:bodyPr>
            <a:spAutoFit/>
          </a:bodyPr>
          <a:lstStyle/>
          <a:p>
            <a:pPr algn="ctr">
              <a:defRPr/>
            </a:pPr>
            <a:r>
              <a:rPr lang="en-US" sz="2400" b="1" dirty="0">
                <a:solidFill>
                  <a:schemeClr val="accent2">
                    <a:lumMod val="75000"/>
                  </a:schemeClr>
                </a:solidFill>
                <a:cs typeface="Arial" charset="0"/>
              </a:rPr>
              <a:t>Discipline  Outcomes</a:t>
            </a:r>
          </a:p>
        </p:txBody>
      </p:sp>
      <p:sp>
        <p:nvSpPr>
          <p:cNvPr id="15" name="TextBox 14"/>
          <p:cNvSpPr txBox="1"/>
          <p:nvPr/>
        </p:nvSpPr>
        <p:spPr>
          <a:xfrm>
            <a:off x="4343400" y="5237163"/>
            <a:ext cx="2487613" cy="830997"/>
          </a:xfrm>
          <a:prstGeom prst="rect">
            <a:avLst/>
          </a:prstGeom>
          <a:noFill/>
        </p:spPr>
        <p:txBody>
          <a:bodyPr>
            <a:spAutoFit/>
          </a:bodyPr>
          <a:lstStyle/>
          <a:p>
            <a:pPr algn="ctr">
              <a:defRPr/>
            </a:pPr>
            <a:r>
              <a:rPr lang="en-US" sz="2400" b="1" dirty="0">
                <a:solidFill>
                  <a:schemeClr val="accent2">
                    <a:lumMod val="75000"/>
                  </a:schemeClr>
                </a:solidFill>
                <a:cs typeface="Arial" charset="0"/>
              </a:rPr>
              <a:t>Course Outcomes</a:t>
            </a:r>
          </a:p>
        </p:txBody>
      </p:sp>
      <p:sp>
        <p:nvSpPr>
          <p:cNvPr id="16" name="TextBox 15"/>
          <p:cNvSpPr txBox="1"/>
          <p:nvPr/>
        </p:nvSpPr>
        <p:spPr>
          <a:xfrm>
            <a:off x="6300788" y="5786438"/>
            <a:ext cx="2486025" cy="830997"/>
          </a:xfrm>
          <a:prstGeom prst="rect">
            <a:avLst/>
          </a:prstGeom>
          <a:noFill/>
        </p:spPr>
        <p:txBody>
          <a:bodyPr>
            <a:spAutoFit/>
          </a:bodyPr>
          <a:lstStyle/>
          <a:p>
            <a:pPr algn="ctr">
              <a:defRPr/>
            </a:pPr>
            <a:r>
              <a:rPr lang="en-US" sz="2400" b="1" dirty="0">
                <a:solidFill>
                  <a:schemeClr val="accent2">
                    <a:lumMod val="75000"/>
                  </a:schemeClr>
                </a:solidFill>
                <a:cs typeface="Arial" charset="0"/>
              </a:rPr>
              <a:t>Student Learning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76200" y="569913"/>
            <a:ext cx="8915400" cy="1054100"/>
          </a:xfrm>
        </p:spPr>
        <p:txBody>
          <a:bodyPr/>
          <a:lstStyle/>
          <a:p>
            <a:pPr eaLnBrk="1" hangingPunct="1"/>
            <a:r>
              <a:rPr lang="en-US" altLang="en-US" smtClean="0"/>
              <a:t>SLOAP</a:t>
            </a:r>
          </a:p>
        </p:txBody>
      </p:sp>
      <p:pic>
        <p:nvPicPr>
          <p:cNvPr id="2" name="Picture 1"/>
          <p:cNvPicPr>
            <a:picLocks noChangeAspect="1"/>
          </p:cNvPicPr>
          <p:nvPr/>
        </p:nvPicPr>
        <p:blipFill>
          <a:blip r:embed="rId3"/>
          <a:stretch>
            <a:fillRect/>
          </a:stretch>
        </p:blipFill>
        <p:spPr>
          <a:xfrm>
            <a:off x="2057400" y="2363788"/>
            <a:ext cx="5257800" cy="4237037"/>
          </a:xfrm>
          <a:prstGeom prst="rect">
            <a:avLst/>
          </a:prstGeom>
          <a:ln w="88900">
            <a:solidFill>
              <a:schemeClr val="accent2">
                <a:lumMod val="75000"/>
              </a:schemeClr>
            </a:solidFill>
          </a:ln>
        </p:spPr>
      </p:pic>
      <p:sp>
        <p:nvSpPr>
          <p:cNvPr id="14340" name="TextBox 2"/>
          <p:cNvSpPr txBox="1">
            <a:spLocks noChangeArrowheads="1"/>
          </p:cNvSpPr>
          <p:nvPr/>
        </p:nvSpPr>
        <p:spPr bwMode="auto">
          <a:xfrm>
            <a:off x="4267200" y="23622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cs typeface="Arial" panose="020B0604020202020204" pitchFamily="34" charset="0"/>
              </a:defRPr>
            </a:lvl1pPr>
            <a:lvl2pPr marL="742950" indent="-285750">
              <a:defRPr>
                <a:solidFill>
                  <a:schemeClr val="tx1"/>
                </a:solidFill>
                <a:latin typeface="Book Antiqua" panose="02040602050305030304" pitchFamily="18" charset="0"/>
                <a:cs typeface="Arial" panose="020B0604020202020204" pitchFamily="34" charset="0"/>
              </a:defRPr>
            </a:lvl2pPr>
            <a:lvl3pPr marL="1143000" indent="-228600">
              <a:defRPr>
                <a:solidFill>
                  <a:schemeClr val="tx1"/>
                </a:solidFill>
                <a:latin typeface="Book Antiqua" panose="02040602050305030304" pitchFamily="18" charset="0"/>
                <a:cs typeface="Arial" panose="020B0604020202020204" pitchFamily="34" charset="0"/>
              </a:defRPr>
            </a:lvl3pPr>
            <a:lvl4pPr marL="1600200" indent="-228600">
              <a:defRPr>
                <a:solidFill>
                  <a:schemeClr val="tx1"/>
                </a:solidFill>
                <a:latin typeface="Book Antiqua" panose="02040602050305030304" pitchFamily="18" charset="0"/>
                <a:cs typeface="Arial" panose="020B0604020202020204" pitchFamily="34" charset="0"/>
              </a:defRPr>
            </a:lvl4pPr>
            <a:lvl5pPr marL="2057400" indent="-22860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endParaRPr lang="en-US" altLang="en-US"/>
          </a:p>
        </p:txBody>
      </p:sp>
      <p:sp>
        <p:nvSpPr>
          <p:cNvPr id="14341" name="TextBox 3"/>
          <p:cNvSpPr txBox="1">
            <a:spLocks noChangeArrowheads="1"/>
          </p:cNvSpPr>
          <p:nvPr/>
        </p:nvSpPr>
        <p:spPr bwMode="auto">
          <a:xfrm>
            <a:off x="4419600" y="2332038"/>
            <a:ext cx="22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cs typeface="Arial" panose="020B0604020202020204" pitchFamily="34" charset="0"/>
              </a:defRPr>
            </a:lvl1pPr>
            <a:lvl2pPr marL="742950" indent="-285750">
              <a:defRPr>
                <a:solidFill>
                  <a:schemeClr val="tx1"/>
                </a:solidFill>
                <a:latin typeface="Book Antiqua" panose="02040602050305030304" pitchFamily="18" charset="0"/>
                <a:cs typeface="Arial" panose="020B0604020202020204" pitchFamily="34" charset="0"/>
              </a:defRPr>
            </a:lvl2pPr>
            <a:lvl3pPr marL="1143000" indent="-228600">
              <a:defRPr>
                <a:solidFill>
                  <a:schemeClr val="tx1"/>
                </a:solidFill>
                <a:latin typeface="Book Antiqua" panose="02040602050305030304" pitchFamily="18" charset="0"/>
                <a:cs typeface="Arial" panose="020B0604020202020204" pitchFamily="34" charset="0"/>
              </a:defRPr>
            </a:lvl3pPr>
            <a:lvl4pPr marL="1600200" indent="-228600">
              <a:defRPr>
                <a:solidFill>
                  <a:schemeClr val="tx1"/>
                </a:solidFill>
                <a:latin typeface="Book Antiqua" panose="02040602050305030304" pitchFamily="18" charset="0"/>
                <a:cs typeface="Arial" panose="020B0604020202020204" pitchFamily="34" charset="0"/>
              </a:defRPr>
            </a:lvl4pPr>
            <a:lvl5pPr marL="2057400" indent="-22860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r>
              <a:rPr lang="en-US" altLang="en-US" sz="2000" b="1">
                <a:solidFill>
                  <a:schemeClr val="accent2"/>
                </a:solidFill>
              </a:rPr>
              <a:t>1</a:t>
            </a:r>
          </a:p>
        </p:txBody>
      </p:sp>
      <p:sp>
        <p:nvSpPr>
          <p:cNvPr id="14342" name="TextBox 16"/>
          <p:cNvSpPr txBox="1">
            <a:spLocks noChangeArrowheads="1"/>
          </p:cNvSpPr>
          <p:nvPr/>
        </p:nvSpPr>
        <p:spPr bwMode="auto">
          <a:xfrm>
            <a:off x="6096000" y="2835275"/>
            <a:ext cx="22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cs typeface="Arial" panose="020B0604020202020204" pitchFamily="34" charset="0"/>
              </a:defRPr>
            </a:lvl1pPr>
            <a:lvl2pPr marL="742950" indent="-285750">
              <a:defRPr>
                <a:solidFill>
                  <a:schemeClr val="tx1"/>
                </a:solidFill>
                <a:latin typeface="Book Antiqua" panose="02040602050305030304" pitchFamily="18" charset="0"/>
                <a:cs typeface="Arial" panose="020B0604020202020204" pitchFamily="34" charset="0"/>
              </a:defRPr>
            </a:lvl2pPr>
            <a:lvl3pPr marL="1143000" indent="-228600">
              <a:defRPr>
                <a:solidFill>
                  <a:schemeClr val="tx1"/>
                </a:solidFill>
                <a:latin typeface="Book Antiqua" panose="02040602050305030304" pitchFamily="18" charset="0"/>
                <a:cs typeface="Arial" panose="020B0604020202020204" pitchFamily="34" charset="0"/>
              </a:defRPr>
            </a:lvl3pPr>
            <a:lvl4pPr marL="1600200" indent="-228600">
              <a:defRPr>
                <a:solidFill>
                  <a:schemeClr val="tx1"/>
                </a:solidFill>
                <a:latin typeface="Book Antiqua" panose="02040602050305030304" pitchFamily="18" charset="0"/>
                <a:cs typeface="Arial" panose="020B0604020202020204" pitchFamily="34" charset="0"/>
              </a:defRPr>
            </a:lvl4pPr>
            <a:lvl5pPr marL="2057400" indent="-22860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r>
              <a:rPr lang="en-US" altLang="en-US" sz="2000" b="1">
                <a:solidFill>
                  <a:schemeClr val="accent2"/>
                </a:solidFill>
              </a:rPr>
              <a:t>2</a:t>
            </a:r>
          </a:p>
        </p:txBody>
      </p:sp>
      <p:sp>
        <p:nvSpPr>
          <p:cNvPr id="14343" name="TextBox 17"/>
          <p:cNvSpPr txBox="1">
            <a:spLocks noChangeArrowheads="1"/>
          </p:cNvSpPr>
          <p:nvPr/>
        </p:nvSpPr>
        <p:spPr bwMode="auto">
          <a:xfrm>
            <a:off x="6400800" y="4343400"/>
            <a:ext cx="22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cs typeface="Arial" panose="020B0604020202020204" pitchFamily="34" charset="0"/>
              </a:defRPr>
            </a:lvl1pPr>
            <a:lvl2pPr marL="742950" indent="-285750">
              <a:defRPr>
                <a:solidFill>
                  <a:schemeClr val="tx1"/>
                </a:solidFill>
                <a:latin typeface="Book Antiqua" panose="02040602050305030304" pitchFamily="18" charset="0"/>
                <a:cs typeface="Arial" panose="020B0604020202020204" pitchFamily="34" charset="0"/>
              </a:defRPr>
            </a:lvl2pPr>
            <a:lvl3pPr marL="1143000" indent="-228600">
              <a:defRPr>
                <a:solidFill>
                  <a:schemeClr val="tx1"/>
                </a:solidFill>
                <a:latin typeface="Book Antiqua" panose="02040602050305030304" pitchFamily="18" charset="0"/>
                <a:cs typeface="Arial" panose="020B0604020202020204" pitchFamily="34" charset="0"/>
              </a:defRPr>
            </a:lvl3pPr>
            <a:lvl4pPr marL="1600200" indent="-228600">
              <a:defRPr>
                <a:solidFill>
                  <a:schemeClr val="tx1"/>
                </a:solidFill>
                <a:latin typeface="Book Antiqua" panose="02040602050305030304" pitchFamily="18" charset="0"/>
                <a:cs typeface="Arial" panose="020B0604020202020204" pitchFamily="34" charset="0"/>
              </a:defRPr>
            </a:lvl4pPr>
            <a:lvl5pPr marL="2057400" indent="-22860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r>
              <a:rPr lang="en-US" altLang="en-US" sz="2000" b="1">
                <a:solidFill>
                  <a:schemeClr val="accent2"/>
                </a:solidFill>
              </a:rPr>
              <a:t>3</a:t>
            </a:r>
          </a:p>
        </p:txBody>
      </p:sp>
      <p:sp>
        <p:nvSpPr>
          <p:cNvPr id="14344" name="TextBox 18"/>
          <p:cNvSpPr txBox="1">
            <a:spLocks noChangeArrowheads="1"/>
          </p:cNvSpPr>
          <p:nvPr/>
        </p:nvSpPr>
        <p:spPr bwMode="auto">
          <a:xfrm>
            <a:off x="5638800" y="5562600"/>
            <a:ext cx="22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cs typeface="Arial" panose="020B0604020202020204" pitchFamily="34" charset="0"/>
              </a:defRPr>
            </a:lvl1pPr>
            <a:lvl2pPr marL="742950" indent="-285750">
              <a:defRPr>
                <a:solidFill>
                  <a:schemeClr val="tx1"/>
                </a:solidFill>
                <a:latin typeface="Book Antiqua" panose="02040602050305030304" pitchFamily="18" charset="0"/>
                <a:cs typeface="Arial" panose="020B0604020202020204" pitchFamily="34" charset="0"/>
              </a:defRPr>
            </a:lvl2pPr>
            <a:lvl3pPr marL="1143000" indent="-228600">
              <a:defRPr>
                <a:solidFill>
                  <a:schemeClr val="tx1"/>
                </a:solidFill>
                <a:latin typeface="Book Antiqua" panose="02040602050305030304" pitchFamily="18" charset="0"/>
                <a:cs typeface="Arial" panose="020B0604020202020204" pitchFamily="34" charset="0"/>
              </a:defRPr>
            </a:lvl3pPr>
            <a:lvl4pPr marL="1600200" indent="-228600">
              <a:defRPr>
                <a:solidFill>
                  <a:schemeClr val="tx1"/>
                </a:solidFill>
                <a:latin typeface="Book Antiqua" panose="02040602050305030304" pitchFamily="18" charset="0"/>
                <a:cs typeface="Arial" panose="020B0604020202020204" pitchFamily="34" charset="0"/>
              </a:defRPr>
            </a:lvl4pPr>
            <a:lvl5pPr marL="2057400" indent="-22860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r>
              <a:rPr lang="en-US" altLang="en-US" sz="2000" b="1">
                <a:solidFill>
                  <a:schemeClr val="accent2"/>
                </a:solidFill>
              </a:rPr>
              <a:t>4</a:t>
            </a:r>
          </a:p>
        </p:txBody>
      </p:sp>
      <p:sp>
        <p:nvSpPr>
          <p:cNvPr id="14345" name="TextBox 19"/>
          <p:cNvSpPr txBox="1">
            <a:spLocks noChangeArrowheads="1"/>
          </p:cNvSpPr>
          <p:nvPr/>
        </p:nvSpPr>
        <p:spPr bwMode="auto">
          <a:xfrm>
            <a:off x="3706813" y="5638800"/>
            <a:ext cx="22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cs typeface="Arial" panose="020B0604020202020204" pitchFamily="34" charset="0"/>
              </a:defRPr>
            </a:lvl1pPr>
            <a:lvl2pPr marL="742950" indent="-285750">
              <a:defRPr>
                <a:solidFill>
                  <a:schemeClr val="tx1"/>
                </a:solidFill>
                <a:latin typeface="Book Antiqua" panose="02040602050305030304" pitchFamily="18" charset="0"/>
                <a:cs typeface="Arial" panose="020B0604020202020204" pitchFamily="34" charset="0"/>
              </a:defRPr>
            </a:lvl2pPr>
            <a:lvl3pPr marL="1143000" indent="-228600">
              <a:defRPr>
                <a:solidFill>
                  <a:schemeClr val="tx1"/>
                </a:solidFill>
                <a:latin typeface="Book Antiqua" panose="02040602050305030304" pitchFamily="18" charset="0"/>
                <a:cs typeface="Arial" panose="020B0604020202020204" pitchFamily="34" charset="0"/>
              </a:defRPr>
            </a:lvl3pPr>
            <a:lvl4pPr marL="1600200" indent="-228600">
              <a:defRPr>
                <a:solidFill>
                  <a:schemeClr val="tx1"/>
                </a:solidFill>
                <a:latin typeface="Book Antiqua" panose="02040602050305030304" pitchFamily="18" charset="0"/>
                <a:cs typeface="Arial" panose="020B0604020202020204" pitchFamily="34" charset="0"/>
              </a:defRPr>
            </a:lvl4pPr>
            <a:lvl5pPr marL="2057400" indent="-22860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r>
              <a:rPr lang="en-US" altLang="en-US" sz="2000" b="1">
                <a:solidFill>
                  <a:schemeClr val="accent2"/>
                </a:solidFill>
              </a:rPr>
              <a:t>5</a:t>
            </a:r>
          </a:p>
        </p:txBody>
      </p:sp>
      <p:sp>
        <p:nvSpPr>
          <p:cNvPr id="14346" name="TextBox 20"/>
          <p:cNvSpPr txBox="1">
            <a:spLocks noChangeArrowheads="1"/>
          </p:cNvSpPr>
          <p:nvPr/>
        </p:nvSpPr>
        <p:spPr bwMode="auto">
          <a:xfrm>
            <a:off x="2705100" y="4483100"/>
            <a:ext cx="22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cs typeface="Arial" panose="020B0604020202020204" pitchFamily="34" charset="0"/>
              </a:defRPr>
            </a:lvl1pPr>
            <a:lvl2pPr marL="742950" indent="-285750">
              <a:defRPr>
                <a:solidFill>
                  <a:schemeClr val="tx1"/>
                </a:solidFill>
                <a:latin typeface="Book Antiqua" panose="02040602050305030304" pitchFamily="18" charset="0"/>
                <a:cs typeface="Arial" panose="020B0604020202020204" pitchFamily="34" charset="0"/>
              </a:defRPr>
            </a:lvl2pPr>
            <a:lvl3pPr marL="1143000" indent="-228600">
              <a:defRPr>
                <a:solidFill>
                  <a:schemeClr val="tx1"/>
                </a:solidFill>
                <a:latin typeface="Book Antiqua" panose="02040602050305030304" pitchFamily="18" charset="0"/>
                <a:cs typeface="Arial" panose="020B0604020202020204" pitchFamily="34" charset="0"/>
              </a:defRPr>
            </a:lvl3pPr>
            <a:lvl4pPr marL="1600200" indent="-228600">
              <a:defRPr>
                <a:solidFill>
                  <a:schemeClr val="tx1"/>
                </a:solidFill>
                <a:latin typeface="Book Antiqua" panose="02040602050305030304" pitchFamily="18" charset="0"/>
                <a:cs typeface="Arial" panose="020B0604020202020204" pitchFamily="34" charset="0"/>
              </a:defRPr>
            </a:lvl4pPr>
            <a:lvl5pPr marL="2057400" indent="-22860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r>
              <a:rPr lang="en-US" altLang="en-US" sz="2000" b="1">
                <a:solidFill>
                  <a:schemeClr val="accent2"/>
                </a:solidFill>
              </a:rPr>
              <a:t>6</a:t>
            </a:r>
          </a:p>
        </p:txBody>
      </p:sp>
      <p:sp>
        <p:nvSpPr>
          <p:cNvPr id="14347" name="TextBox 21"/>
          <p:cNvSpPr txBox="1">
            <a:spLocks noChangeArrowheads="1"/>
          </p:cNvSpPr>
          <p:nvPr/>
        </p:nvSpPr>
        <p:spPr bwMode="auto">
          <a:xfrm>
            <a:off x="2933700" y="3022600"/>
            <a:ext cx="22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anose="02040602050305030304" pitchFamily="18" charset="0"/>
                <a:cs typeface="Arial" panose="020B0604020202020204" pitchFamily="34" charset="0"/>
              </a:defRPr>
            </a:lvl1pPr>
            <a:lvl2pPr marL="742950" indent="-285750">
              <a:defRPr>
                <a:solidFill>
                  <a:schemeClr val="tx1"/>
                </a:solidFill>
                <a:latin typeface="Book Antiqua" panose="02040602050305030304" pitchFamily="18" charset="0"/>
                <a:cs typeface="Arial" panose="020B0604020202020204" pitchFamily="34" charset="0"/>
              </a:defRPr>
            </a:lvl2pPr>
            <a:lvl3pPr marL="1143000" indent="-228600">
              <a:defRPr>
                <a:solidFill>
                  <a:schemeClr val="tx1"/>
                </a:solidFill>
                <a:latin typeface="Book Antiqua" panose="02040602050305030304" pitchFamily="18" charset="0"/>
                <a:cs typeface="Arial" panose="020B0604020202020204" pitchFamily="34" charset="0"/>
              </a:defRPr>
            </a:lvl3pPr>
            <a:lvl4pPr marL="1600200" indent="-228600">
              <a:defRPr>
                <a:solidFill>
                  <a:schemeClr val="tx1"/>
                </a:solidFill>
                <a:latin typeface="Book Antiqua" panose="02040602050305030304" pitchFamily="18" charset="0"/>
                <a:cs typeface="Arial" panose="020B0604020202020204" pitchFamily="34" charset="0"/>
              </a:defRPr>
            </a:lvl4pPr>
            <a:lvl5pPr marL="2057400" indent="-22860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r>
              <a:rPr lang="en-US" altLang="en-US" sz="2000" b="1">
                <a:solidFill>
                  <a:schemeClr val="accent2"/>
                </a:solidFill>
              </a:rPr>
              <a:t>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340" y="1387737"/>
            <a:ext cx="7198659" cy="1731982"/>
          </a:xfrm>
          <a:extLst/>
        </p:spPr>
        <p:txBody>
          <a:bodyPr rtlCol="0">
            <a:noAutofit/>
          </a:bodyPr>
          <a:lstStyle/>
          <a:p>
            <a:pPr eaLnBrk="1" fontAlgn="auto" hangingPunct="1">
              <a:spcAft>
                <a:spcPts val="0"/>
              </a:spcAft>
              <a:defRPr/>
            </a:pPr>
            <a:r>
              <a:rPr lang="en-US" dirty="0" smtClean="0"/>
              <a:t>Discipline/Program Outcomes Assessment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Hardcover</Template>
  <TotalTime>2563</TotalTime>
  <Words>1369</Words>
  <Application>Microsoft Office PowerPoint</Application>
  <PresentationFormat>On-screen Show (4:3)</PresentationFormat>
  <Paragraphs>251</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Hardcover</vt:lpstr>
      <vt:lpstr>Student Learning Outcomes Assessment</vt:lpstr>
      <vt:lpstr>Introductions</vt:lpstr>
      <vt:lpstr>Outcomes Assessment</vt:lpstr>
      <vt:lpstr>Why are We Doing This?</vt:lpstr>
      <vt:lpstr>Outcomes Assessment and Planning</vt:lpstr>
      <vt:lpstr>Program Review Template</vt:lpstr>
      <vt:lpstr>Outcomes Assessment</vt:lpstr>
      <vt:lpstr>SLOAP</vt:lpstr>
      <vt:lpstr>Discipline/Program Outcomes Assessment</vt:lpstr>
      <vt:lpstr>Outcomes Assessment</vt:lpstr>
      <vt:lpstr>1 Discipline Outcomes</vt:lpstr>
      <vt:lpstr> 2 Foundation Outcomes</vt:lpstr>
      <vt:lpstr>3 Assessment Methods</vt:lpstr>
      <vt:lpstr> 4 Assessment Reports</vt:lpstr>
      <vt:lpstr> 5-7 Assessment Reports</vt:lpstr>
      <vt:lpstr>Course  Outcomes Assessment</vt:lpstr>
      <vt:lpstr>Outcomes Assessment</vt:lpstr>
      <vt:lpstr> 1 Discipline Outcomes</vt:lpstr>
      <vt:lpstr>2 Foundation Outcomes</vt:lpstr>
      <vt:lpstr> 3 Assessment Methods</vt:lpstr>
      <vt:lpstr>4-7Assessment Reports</vt:lpstr>
      <vt:lpstr>General Student Learning Outcomes</vt:lpstr>
      <vt:lpstr>Outcomes Assessment</vt:lpstr>
      <vt:lpstr>General Student Learning Outcomes</vt:lpstr>
      <vt:lpstr>VALUE Rubrics</vt:lpstr>
      <vt:lpstr>Communication</vt:lpstr>
      <vt:lpstr>Computation</vt:lpstr>
      <vt:lpstr>Creative, Critical &amp; Analytical Thinking</vt:lpstr>
      <vt:lpstr>Community, Global Consciousness</vt:lpstr>
      <vt:lpstr>Multi-State Collaborative</vt:lpstr>
      <vt:lpstr>Multi-State Collaborative</vt:lpstr>
      <vt:lpstr>Educational Testing Service</vt:lpstr>
      <vt:lpstr>Educational Testing Service</vt:lpstr>
      <vt:lpstr>Outcomes Assessment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of the World</dc:title>
  <dc:creator>Rod</dc:creator>
  <cp:lastModifiedBy>Rod</cp:lastModifiedBy>
  <cp:revision>80</cp:revision>
  <cp:lastPrinted>2016-02-01T18:21:26Z</cp:lastPrinted>
  <dcterms:created xsi:type="dcterms:W3CDTF">2015-04-13T15:00:58Z</dcterms:created>
  <dcterms:modified xsi:type="dcterms:W3CDTF">2016-02-04T19:18:10Z</dcterms:modified>
</cp:coreProperties>
</file>