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9" r:id="rId3"/>
    <p:sldId id="284" r:id="rId4"/>
    <p:sldId id="285" r:id="rId5"/>
    <p:sldId id="288" r:id="rId6"/>
    <p:sldId id="268" r:id="rId7"/>
    <p:sldId id="257" r:id="rId8"/>
    <p:sldId id="258" r:id="rId9"/>
    <p:sldId id="267" r:id="rId10"/>
    <p:sldId id="279" r:id="rId11"/>
    <p:sldId id="276" r:id="rId12"/>
    <p:sldId id="280" r:id="rId13"/>
    <p:sldId id="281" r:id="rId14"/>
    <p:sldId id="260" r:id="rId15"/>
    <p:sldId id="264" r:id="rId16"/>
    <p:sldId id="265" r:id="rId17"/>
    <p:sldId id="272" r:id="rId18"/>
    <p:sldId id="261" r:id="rId19"/>
    <p:sldId id="262" r:id="rId20"/>
    <p:sldId id="270" r:id="rId21"/>
    <p:sldId id="271" r:id="rId22"/>
    <p:sldId id="266" r:id="rId23"/>
    <p:sldId id="286" r:id="rId24"/>
    <p:sldId id="282" r:id="rId25"/>
    <p:sldId id="283" r:id="rId26"/>
    <p:sldId id="287" r:id="rId27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ller, Rod D" initials="KRD" lastIdx="2" clrIdx="0">
    <p:extLst>
      <p:ext uri="{19B8F6BF-5375-455C-9EA6-DF929625EA0E}">
        <p15:presenceInfo xmlns:p15="http://schemas.microsoft.com/office/powerpoint/2012/main" userId="S-1-5-21-725345543-343818398-1417001333-581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67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F50AD-1F08-4BE2-A4D4-E207B59E457D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7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7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2E132-B0A9-4C1E-B22C-4A2B49D82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96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9D879-8271-4387-B60F-E95D9F23C42F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577"/>
            <a:ext cx="548640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7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7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352C6-DD6A-4D16-915F-CBAF32521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23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52C6-DD6A-4D16-915F-CBAF325214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4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52C6-DD6A-4D16-915F-CBAF325214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02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52C6-DD6A-4D16-915F-CBAF325214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17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52C6-DD6A-4D16-915F-CBAF325214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01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52C6-DD6A-4D16-915F-CBAF325214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818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52C6-DD6A-4D16-915F-CBAF325214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32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52C6-DD6A-4D16-915F-CBAF325214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83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52C6-DD6A-4D16-915F-CBAF325214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77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52C6-DD6A-4D16-915F-CBAF325214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81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52C6-DD6A-4D16-915F-CBAF325214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35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52C6-DD6A-4D16-915F-CBAF325214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96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52C6-DD6A-4D16-915F-CBAF325214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88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52C6-DD6A-4D16-915F-CBAF325214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00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52C6-DD6A-4D16-915F-CBAF325214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467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52C6-DD6A-4D16-915F-CBAF325214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263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52C6-DD6A-4D16-915F-CBAF325214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729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52C6-DD6A-4D16-915F-CBAF325214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456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52C6-DD6A-4D16-915F-CBAF325214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334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52C6-DD6A-4D16-915F-CBAF325214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69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52C6-DD6A-4D16-915F-CBAF325214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0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52C6-DD6A-4D16-915F-CBAF325214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34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52C6-DD6A-4D16-915F-CBAF325214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71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52C6-DD6A-4D16-915F-CBAF325214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9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52C6-DD6A-4D16-915F-CBAF325214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60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52C6-DD6A-4D16-915F-CBAF325214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41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52C6-DD6A-4D16-915F-CBAF325214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50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288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738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275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432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193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79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0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218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06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499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407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3535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Southwestern Science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January 25, 2016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328" y="4047666"/>
            <a:ext cx="4911598" cy="142966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657" y="3322841"/>
            <a:ext cx="2879318" cy="287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4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Full-time Faculty FTE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372351" y="2330177"/>
            <a:ext cx="4638674" cy="3633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0" dirty="0">
                <a:solidFill>
                  <a:srgbClr val="7820A0"/>
                </a:solidFill>
                <a:latin typeface="Bernard MT Condensed" panose="02050806060905020404" pitchFamily="18" charset="0"/>
              </a:rPr>
              <a:t>5</a:t>
            </a:r>
            <a:r>
              <a:rPr lang="en-US" sz="20000" dirty="0" smtClean="0">
                <a:solidFill>
                  <a:srgbClr val="7820A0"/>
                </a:solidFill>
                <a:latin typeface="Bernard MT Condensed" panose="02050806060905020404" pitchFamily="18" charset="0"/>
              </a:rPr>
              <a:t>.5</a:t>
            </a:r>
            <a:endParaRPr lang="en-US" sz="20000" dirty="0">
              <a:solidFill>
                <a:srgbClr val="7820A0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113">
            <a:off x="1931195" y="2408958"/>
            <a:ext cx="5343580" cy="35623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6807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Part-time Faculty FTE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113">
            <a:off x="1517750" y="2263378"/>
            <a:ext cx="4820354" cy="36152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565581" y="2254488"/>
            <a:ext cx="3670829" cy="3633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0" dirty="0" smtClean="0">
                <a:solidFill>
                  <a:srgbClr val="7820A0"/>
                </a:solidFill>
                <a:latin typeface="Bernard MT Condensed" panose="02050806060905020404" pitchFamily="18" charset="0"/>
              </a:rPr>
              <a:t>2.8</a:t>
            </a:r>
            <a:endParaRPr lang="en-US" sz="20000" dirty="0">
              <a:solidFill>
                <a:srgbClr val="7820A0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22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Full- and Part-time Faculty FTE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939980" y="2254487"/>
            <a:ext cx="3670829" cy="3633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0" dirty="0" smtClean="0">
                <a:solidFill>
                  <a:srgbClr val="7820A0"/>
                </a:solidFill>
                <a:latin typeface="Bernard MT Condensed" panose="02050806060905020404" pitchFamily="18" charset="0"/>
              </a:rPr>
              <a:t>8.3</a:t>
            </a:r>
            <a:endParaRPr lang="en-US" sz="20000" dirty="0">
              <a:solidFill>
                <a:srgbClr val="7820A0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6" r="17904"/>
          <a:stretch/>
        </p:blipFill>
        <p:spPr>
          <a:xfrm rot="21403113">
            <a:off x="1804064" y="2121041"/>
            <a:ext cx="4927723" cy="41668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8459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113">
            <a:off x="827161" y="2287487"/>
            <a:ext cx="6290963" cy="35386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744407" y="2253978"/>
            <a:ext cx="5250025" cy="3633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0" dirty="0" smtClean="0">
                <a:solidFill>
                  <a:srgbClr val="7820A0"/>
                </a:solidFill>
                <a:latin typeface="Bernard MT Condensed" panose="02050806060905020404" pitchFamily="18" charset="0"/>
              </a:rPr>
              <a:t>115</a:t>
            </a:r>
          </a:p>
        </p:txBody>
      </p:sp>
    </p:spTree>
    <p:extLst>
      <p:ext uri="{BB962C8B-B14F-4D97-AF65-F5344CB8AC3E}">
        <p14:creationId xmlns:p14="http://schemas.microsoft.com/office/powerpoint/2010/main" val="128447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Enrollments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096001" y="2188664"/>
            <a:ext cx="4876800" cy="3633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0" dirty="0" smtClean="0">
                <a:solidFill>
                  <a:srgbClr val="7820A0"/>
                </a:solidFill>
                <a:latin typeface="Bernard MT Condensed" panose="02050806060905020404" pitchFamily="18" charset="0"/>
              </a:rPr>
              <a:t>1924</a:t>
            </a: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2" t="27190" r="45890" b="51618"/>
          <a:stretch/>
        </p:blipFill>
        <p:spPr>
          <a:xfrm rot="21403113">
            <a:off x="1305342" y="2221848"/>
            <a:ext cx="4158487" cy="39030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5247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Enrollment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113">
            <a:off x="1327286" y="2152613"/>
            <a:ext cx="5753662" cy="38357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744407" y="2253978"/>
            <a:ext cx="5250025" cy="3633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0" dirty="0" smtClean="0">
                <a:solidFill>
                  <a:srgbClr val="7820A0"/>
                </a:solidFill>
                <a:latin typeface="Bernard MT Condensed" panose="02050806060905020404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02767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 Rate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113">
            <a:off x="1519244" y="2167276"/>
            <a:ext cx="5075266" cy="38064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389844" y="2253978"/>
            <a:ext cx="5250025" cy="3633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0" dirty="0" smtClean="0">
                <a:solidFill>
                  <a:srgbClr val="7820A0"/>
                </a:solidFill>
                <a:latin typeface="Bernard MT Condensed" panose="02050806060905020404" pitchFamily="18" charset="0"/>
              </a:rPr>
              <a:t>72%</a:t>
            </a:r>
          </a:p>
        </p:txBody>
      </p:sp>
    </p:spTree>
    <p:extLst>
      <p:ext uri="{BB962C8B-B14F-4D97-AF65-F5344CB8AC3E}">
        <p14:creationId xmlns:p14="http://schemas.microsoft.com/office/powerpoint/2010/main" val="234974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FTE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113">
            <a:off x="956042" y="2060746"/>
            <a:ext cx="5604494" cy="42033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315200" y="2160089"/>
            <a:ext cx="4876800" cy="3633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0" dirty="0" smtClean="0">
                <a:solidFill>
                  <a:srgbClr val="7820A0"/>
                </a:solidFill>
                <a:latin typeface="Bernard MT Condensed" panose="02050806060905020404" pitchFamily="18" charset="0"/>
              </a:rPr>
              <a:t>225</a:t>
            </a:r>
          </a:p>
        </p:txBody>
      </p:sp>
    </p:spTree>
    <p:extLst>
      <p:ext uri="{BB962C8B-B14F-4D97-AF65-F5344CB8AC3E}">
        <p14:creationId xmlns:p14="http://schemas.microsoft.com/office/powerpoint/2010/main" val="77762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FTE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971550" y="2263503"/>
            <a:ext cx="10417240" cy="3633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0" dirty="0" smtClean="0">
                <a:solidFill>
                  <a:srgbClr val="7820A0"/>
                </a:solidFill>
                <a:latin typeface="Bernard MT Condensed" panose="02050806060905020404" pitchFamily="18" charset="0"/>
              </a:rPr>
              <a:t>$510,750</a:t>
            </a:r>
          </a:p>
        </p:txBody>
      </p:sp>
    </p:spTree>
    <p:extLst>
      <p:ext uri="{BB962C8B-B14F-4D97-AF65-F5344CB8AC3E}">
        <p14:creationId xmlns:p14="http://schemas.microsoft.com/office/powerpoint/2010/main" val="264455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Billing Credits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360784" y="2202712"/>
            <a:ext cx="5250025" cy="3633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0" dirty="0" smtClean="0">
                <a:solidFill>
                  <a:srgbClr val="7820A0"/>
                </a:solidFill>
                <a:latin typeface="Bernard MT Condensed" panose="02050806060905020404" pitchFamily="18" charset="0"/>
              </a:rPr>
              <a:t>6280</a:t>
            </a: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771">
            <a:off x="1041466" y="2083359"/>
            <a:ext cx="4903494" cy="36776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5047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Disciplines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113">
            <a:off x="2384524" y="2406220"/>
            <a:ext cx="4820353" cy="36152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455759" y="2253978"/>
            <a:ext cx="2087836" cy="3633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0" dirty="0" smtClean="0">
                <a:solidFill>
                  <a:srgbClr val="7820A0"/>
                </a:solidFill>
                <a:latin typeface="Bernard MT Condensed" panose="02050806060905020404" pitchFamily="18" charset="0"/>
              </a:rPr>
              <a:t>5</a:t>
            </a:r>
            <a:endParaRPr lang="en-US" sz="20000" dirty="0">
              <a:solidFill>
                <a:srgbClr val="7820A0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1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Billing Credits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266825" y="2339703"/>
            <a:ext cx="10417240" cy="3633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0" dirty="0" smtClean="0">
                <a:solidFill>
                  <a:srgbClr val="7820A0"/>
                </a:solidFill>
                <a:latin typeface="Bernard MT Condensed" panose="02050806060905020404" pitchFamily="18" charset="0"/>
              </a:rPr>
              <a:t>$</a:t>
            </a:r>
            <a:r>
              <a:rPr lang="en-US" sz="20000" dirty="0" smtClean="0">
                <a:solidFill>
                  <a:srgbClr val="7820A0"/>
                </a:solidFill>
                <a:latin typeface="Bernard MT Condensed" panose="02050806060905020404" pitchFamily="18" charset="0"/>
              </a:rPr>
              <a:t>728,480</a:t>
            </a:r>
            <a:endParaRPr lang="en-US" sz="20000" dirty="0" smtClean="0">
              <a:solidFill>
                <a:srgbClr val="7820A0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37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FTE + Billing Credits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14422" y="2282553"/>
            <a:ext cx="11363157" cy="3633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0" dirty="0" smtClean="0">
                <a:solidFill>
                  <a:srgbClr val="7820A0"/>
                </a:solidFill>
                <a:latin typeface="Bernard MT Condensed" panose="02050806060905020404" pitchFamily="18" charset="0"/>
              </a:rPr>
              <a:t>$1,220,390</a:t>
            </a:r>
          </a:p>
        </p:txBody>
      </p:sp>
    </p:spTree>
    <p:extLst>
      <p:ext uri="{BB962C8B-B14F-4D97-AF65-F5344CB8AC3E}">
        <p14:creationId xmlns:p14="http://schemas.microsoft.com/office/powerpoint/2010/main" val="333259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Retention-Completion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113">
            <a:off x="876643" y="2222821"/>
            <a:ext cx="5902846" cy="39352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165909" y="2253978"/>
            <a:ext cx="5250025" cy="3633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0" dirty="0" smtClean="0">
                <a:solidFill>
                  <a:srgbClr val="7820A0"/>
                </a:solidFill>
                <a:latin typeface="Bernard MT Condensed" panose="02050806060905020404" pitchFamily="18" charset="0"/>
              </a:rPr>
              <a:t>78%</a:t>
            </a:r>
          </a:p>
        </p:txBody>
      </p:sp>
    </p:spTree>
    <p:extLst>
      <p:ext uri="{BB962C8B-B14F-4D97-AF65-F5344CB8AC3E}">
        <p14:creationId xmlns:p14="http://schemas.microsoft.com/office/powerpoint/2010/main" val="182434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068" y="2522972"/>
            <a:ext cx="2308914" cy="34633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clubs</a:t>
            </a:r>
            <a:endParaRPr lang="en-US" dirty="0"/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4" t="452" r="16071" b="-452"/>
          <a:stretch/>
        </p:blipFill>
        <p:spPr>
          <a:xfrm rot="5400000">
            <a:off x="730791" y="2516930"/>
            <a:ext cx="3124549" cy="313663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531" y="2958784"/>
            <a:ext cx="3379389" cy="22529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2511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Geology Lecture Series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113">
            <a:off x="1814174" y="2066091"/>
            <a:ext cx="5408188" cy="40561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213659" y="2277638"/>
            <a:ext cx="5250025" cy="3633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0" dirty="0" smtClean="0">
                <a:solidFill>
                  <a:srgbClr val="7820A0"/>
                </a:solidFill>
                <a:latin typeface="Bernard MT Condensed" panose="020508060609050204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0564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Geology Lecture Series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01"/>
          <a:stretch/>
        </p:blipFill>
        <p:spPr>
          <a:xfrm rot="21403113">
            <a:off x="1418880" y="2040308"/>
            <a:ext cx="4239184" cy="41077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938562" y="2277634"/>
            <a:ext cx="6410698" cy="3633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0" dirty="0" smtClean="0">
                <a:solidFill>
                  <a:srgbClr val="7820A0"/>
                </a:solidFill>
                <a:latin typeface="Bernard MT Condensed" panose="02050806060905020404" pitchFamily="18" charset="0"/>
              </a:rPr>
              <a:t>~500</a:t>
            </a:r>
          </a:p>
        </p:txBody>
      </p:sp>
    </p:spTree>
    <p:extLst>
      <p:ext uri="{BB962C8B-B14F-4D97-AF65-F5344CB8AC3E}">
        <p14:creationId xmlns:p14="http://schemas.microsoft.com/office/powerpoint/2010/main" val="130329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and Science Building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113">
            <a:off x="1670178" y="2113145"/>
            <a:ext cx="5869953" cy="41649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834162" y="2379087"/>
            <a:ext cx="2033863" cy="3633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0" dirty="0" smtClean="0">
                <a:solidFill>
                  <a:srgbClr val="7820A0"/>
                </a:solidFill>
                <a:latin typeface="Bernard MT Condensed" panose="020508060609050204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1882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184" y="2933699"/>
            <a:ext cx="2807941" cy="2807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Disciplines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40" y="2280809"/>
            <a:ext cx="2171700" cy="2171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50" y="2194349"/>
            <a:ext cx="2162175" cy="2162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609" y="2300486"/>
            <a:ext cx="2137498" cy="21323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99" y="3346983"/>
            <a:ext cx="2109410" cy="239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2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Degrees/AAOT Majors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60" y="2209625"/>
            <a:ext cx="2190006" cy="2190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952" y="4294204"/>
            <a:ext cx="2603743" cy="2421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633" y="2108386"/>
            <a:ext cx="2094400" cy="209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29" y="1923140"/>
            <a:ext cx="2762977" cy="2762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69" y="2309266"/>
            <a:ext cx="2171701" cy="21717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36" y="4657726"/>
            <a:ext cx="2148748" cy="21487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631" y="4480967"/>
            <a:ext cx="2140841" cy="214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1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Development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39" y="2257752"/>
            <a:ext cx="2209800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81" y="4742259"/>
            <a:ext cx="1521619" cy="15216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9" y="4269906"/>
            <a:ext cx="2466322" cy="2466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811" y="4254965"/>
            <a:ext cx="2481263" cy="24812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456" y="2359311"/>
            <a:ext cx="2108241" cy="21082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59" y="4519610"/>
            <a:ext cx="1966914" cy="19669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08" y="2363812"/>
            <a:ext cx="1781433" cy="17814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953" y="2535714"/>
            <a:ext cx="1672923" cy="167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7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Course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5" t="17426" r="25941" b="32983"/>
          <a:stretch/>
        </p:blipFill>
        <p:spPr>
          <a:xfrm rot="21403113">
            <a:off x="1814620" y="2099597"/>
            <a:ext cx="4247330" cy="39427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904654" y="2188664"/>
            <a:ext cx="4876800" cy="3633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0" dirty="0" smtClean="0">
                <a:solidFill>
                  <a:srgbClr val="7820A0"/>
                </a:solidFill>
                <a:latin typeface="Bernard MT Condensed" panose="02050806060905020404" pitchFamily="18" charset="0"/>
              </a:rPr>
              <a:t>90%</a:t>
            </a:r>
          </a:p>
        </p:txBody>
      </p:sp>
    </p:spTree>
    <p:extLst>
      <p:ext uri="{BB962C8B-B14F-4D97-AF65-F5344CB8AC3E}">
        <p14:creationId xmlns:p14="http://schemas.microsoft.com/office/powerpoint/2010/main" val="35080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Full-time Faculty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113">
            <a:off x="2083251" y="2406220"/>
            <a:ext cx="5422900" cy="36152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745008" y="2179333"/>
            <a:ext cx="2087836" cy="3633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0" dirty="0" smtClean="0">
                <a:solidFill>
                  <a:srgbClr val="7820A0"/>
                </a:solidFill>
                <a:latin typeface="Bernard MT Condensed" panose="02050806060905020404" pitchFamily="18" charset="0"/>
              </a:rPr>
              <a:t>5</a:t>
            </a:r>
            <a:endParaRPr lang="en-US" sz="20000" dirty="0">
              <a:solidFill>
                <a:srgbClr val="7820A0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95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Part-time Faculty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889896" y="2330686"/>
            <a:ext cx="2594039" cy="3633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0" dirty="0" smtClean="0">
                <a:solidFill>
                  <a:srgbClr val="7820A0"/>
                </a:solidFill>
                <a:latin typeface="Bernard MT Condensed" panose="02050806060905020404" pitchFamily="18" charset="0"/>
              </a:rPr>
              <a:t>12</a:t>
            </a:r>
            <a:endParaRPr lang="en-US" sz="20000" dirty="0">
              <a:solidFill>
                <a:srgbClr val="7820A0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17"/>
          <a:stretch/>
        </p:blipFill>
        <p:spPr>
          <a:xfrm rot="21403113">
            <a:off x="1810373" y="2144613"/>
            <a:ext cx="4645497" cy="38527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5577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Credit Faculty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113">
            <a:off x="679433" y="2283480"/>
            <a:ext cx="6429658" cy="36166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402701" y="2275297"/>
            <a:ext cx="1598549" cy="3633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0" dirty="0">
                <a:solidFill>
                  <a:srgbClr val="7820A0"/>
                </a:solidFill>
                <a:latin typeface="Bernard MT Condensed" panose="020508060609050204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9182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584</TotalTime>
  <Words>119</Words>
  <Application>Microsoft Office PowerPoint</Application>
  <PresentationFormat>Widescreen</PresentationFormat>
  <Paragraphs>74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Bernard MT Condensed</vt:lpstr>
      <vt:lpstr>Calibri</vt:lpstr>
      <vt:lpstr>Gill Sans MT</vt:lpstr>
      <vt:lpstr>Wingdings 2</vt:lpstr>
      <vt:lpstr>Dividend</vt:lpstr>
      <vt:lpstr>Southwestern Science</vt:lpstr>
      <vt:lpstr>Disciplines</vt:lpstr>
      <vt:lpstr>Disciplines</vt:lpstr>
      <vt:lpstr>Degrees/AAOT Majors</vt:lpstr>
      <vt:lpstr>Course Development</vt:lpstr>
      <vt:lpstr>Science Course</vt:lpstr>
      <vt:lpstr>Full-time Faculty</vt:lpstr>
      <vt:lpstr>Part-time Faculty</vt:lpstr>
      <vt:lpstr>Dual Credit Faculty</vt:lpstr>
      <vt:lpstr>Full-time Faculty FTE</vt:lpstr>
      <vt:lpstr>Part-time Faculty FTE</vt:lpstr>
      <vt:lpstr> Full- and Part-time Faculty FTE</vt:lpstr>
      <vt:lpstr>Sections</vt:lpstr>
      <vt:lpstr>Student Enrollments</vt:lpstr>
      <vt:lpstr>Class Enrollment</vt:lpstr>
      <vt:lpstr>Fill Rate</vt:lpstr>
      <vt:lpstr>Student FTE</vt:lpstr>
      <vt:lpstr>Student FTE</vt:lpstr>
      <vt:lpstr>Billing Credits</vt:lpstr>
      <vt:lpstr>Billing Credits</vt:lpstr>
      <vt:lpstr>Student FTE + Billing Credits</vt:lpstr>
      <vt:lpstr>Retention-Completion</vt:lpstr>
      <vt:lpstr>clubs</vt:lpstr>
      <vt:lpstr>Geology Lecture Series</vt:lpstr>
      <vt:lpstr>Geology Lecture Series</vt:lpstr>
      <vt:lpstr>Health and Science Building</vt:lpstr>
    </vt:vector>
  </TitlesOfParts>
  <Company>Southwestern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Southwestern Science</dc:title>
  <dc:creator>Keller, Rod D</dc:creator>
  <cp:lastModifiedBy>Keller, Rod D</cp:lastModifiedBy>
  <cp:revision>41</cp:revision>
  <cp:lastPrinted>2016-01-25T18:47:42Z</cp:lastPrinted>
  <dcterms:created xsi:type="dcterms:W3CDTF">2016-01-20T23:42:30Z</dcterms:created>
  <dcterms:modified xsi:type="dcterms:W3CDTF">2016-01-26T01:39:52Z</dcterms:modified>
</cp:coreProperties>
</file>